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60" r:id="rId5"/>
    <p:sldMasterId id="2147483672" r:id="rId6"/>
    <p:sldMasterId id="2147483686" r:id="rId7"/>
    <p:sldMasterId id="2147483689" r:id="rId8"/>
    <p:sldMasterId id="2147483648" r:id="rId9"/>
  </p:sldMasterIdLst>
  <p:notesMasterIdLst>
    <p:notesMasterId r:id="rId70"/>
  </p:notesMasterIdLst>
  <p:sldIdLst>
    <p:sldId id="256" r:id="rId10"/>
    <p:sldId id="337" r:id="rId11"/>
    <p:sldId id="338" r:id="rId12"/>
    <p:sldId id="339" r:id="rId13"/>
    <p:sldId id="340" r:id="rId14"/>
    <p:sldId id="341" r:id="rId15"/>
    <p:sldId id="344" r:id="rId16"/>
    <p:sldId id="342" r:id="rId17"/>
    <p:sldId id="332" r:id="rId18"/>
    <p:sldId id="343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4" r:id="rId27"/>
    <p:sldId id="335" r:id="rId28"/>
    <p:sldId id="336" r:id="rId29"/>
    <p:sldId id="291" r:id="rId30"/>
    <p:sldId id="279" r:id="rId31"/>
    <p:sldId id="315" r:id="rId32"/>
    <p:sldId id="317" r:id="rId33"/>
    <p:sldId id="345" r:id="rId34"/>
    <p:sldId id="260" r:id="rId35"/>
    <p:sldId id="262" r:id="rId36"/>
    <p:sldId id="301" r:id="rId37"/>
    <p:sldId id="297" r:id="rId38"/>
    <p:sldId id="318" r:id="rId39"/>
    <p:sldId id="319" r:id="rId40"/>
    <p:sldId id="320" r:id="rId41"/>
    <p:sldId id="346" r:id="rId42"/>
    <p:sldId id="296" r:id="rId43"/>
    <p:sldId id="298" r:id="rId44"/>
    <p:sldId id="264" r:id="rId45"/>
    <p:sldId id="263" r:id="rId46"/>
    <p:sldId id="265" r:id="rId47"/>
    <p:sldId id="294" r:id="rId48"/>
    <p:sldId id="314" r:id="rId49"/>
    <p:sldId id="303" r:id="rId50"/>
    <p:sldId id="310" r:id="rId51"/>
    <p:sldId id="305" r:id="rId52"/>
    <p:sldId id="308" r:id="rId53"/>
    <p:sldId id="304" r:id="rId54"/>
    <p:sldId id="313" r:id="rId55"/>
    <p:sldId id="302" r:id="rId56"/>
    <p:sldId id="309" r:id="rId57"/>
    <p:sldId id="311" r:id="rId58"/>
    <p:sldId id="307" r:id="rId59"/>
    <p:sldId id="306" r:id="rId60"/>
    <p:sldId id="312" r:id="rId61"/>
    <p:sldId id="329" r:id="rId62"/>
    <p:sldId id="280" r:id="rId63"/>
    <p:sldId id="330" r:id="rId64"/>
    <p:sldId id="331" r:id="rId65"/>
    <p:sldId id="290" r:id="rId66"/>
    <p:sldId id="289" r:id="rId67"/>
    <p:sldId id="282" r:id="rId68"/>
    <p:sldId id="28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9CCA2-7ECF-4365-8387-C8287ED71AB6}" v="5" dt="2023-09-26T11:57:29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 dirty="0"/>
            <a:t>A) Have a seat quietly in my teachers’ attendance area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 dirty="0"/>
            <a:t>B) Run around gym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6607466D-12CE-404C-AEA3-7E3600D3FCAB}">
      <dgm:prSet/>
      <dgm:spPr/>
      <dgm:t>
        <a:bodyPr/>
        <a:lstStyle/>
        <a:p>
          <a:r>
            <a:rPr lang="en-US" dirty="0"/>
            <a:t>C) Be in another classroom attendance area</a:t>
          </a:r>
        </a:p>
      </dgm:t>
    </dgm:pt>
    <dgm:pt modelId="{C90A6E97-4BBA-400F-B670-977E1B8C01E7}" type="parTrans" cxnId="{DC49142D-2E17-44F2-AC2B-CE0BB24FF5B7}">
      <dgm:prSet/>
      <dgm:spPr/>
      <dgm:t>
        <a:bodyPr/>
        <a:lstStyle/>
        <a:p>
          <a:endParaRPr lang="en-US"/>
        </a:p>
      </dgm:t>
    </dgm:pt>
    <dgm:pt modelId="{D54DE6F2-B0DA-4F6E-B5E2-998AFDF29066}" type="sibTrans" cxnId="{DC49142D-2E17-44F2-AC2B-CE0BB24FF5B7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3"/>
      <dgm:spPr/>
    </dgm:pt>
    <dgm:pt modelId="{7BBFD070-3962-4EA8-A294-B85860881FE8}" type="pres">
      <dgm:prSet presAssocID="{2C2A5612-16D8-4EA9-8D4A-50CAC57871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3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3"/>
      <dgm:spPr/>
    </dgm:pt>
    <dgm:pt modelId="{34DBD882-0ACC-46D6-8F68-181B23505AAD}" type="pres">
      <dgm:prSet presAssocID="{E2D64779-342A-4879-8C45-834E210111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3">
        <dgm:presLayoutVars>
          <dgm:bulletEnabled val="1"/>
        </dgm:presLayoutVars>
      </dgm:prSet>
      <dgm:spPr/>
    </dgm:pt>
    <dgm:pt modelId="{46F3819C-88A7-4CD6-B71B-A16895AAA62F}" type="pres">
      <dgm:prSet presAssocID="{589601C5-B624-4FF4-9B7F-9882B91E138A}" presName="spaceBetweenRectangles" presStyleCnt="0"/>
      <dgm:spPr/>
    </dgm:pt>
    <dgm:pt modelId="{0074123A-E7CA-478F-B4AC-0FA1C0CA9870}" type="pres">
      <dgm:prSet presAssocID="{6607466D-12CE-404C-AEA3-7E3600D3FCAB}" presName="parentLin" presStyleCnt="0"/>
      <dgm:spPr/>
    </dgm:pt>
    <dgm:pt modelId="{BA379954-7900-4B7D-95F5-3D1A5EA16339}" type="pres">
      <dgm:prSet presAssocID="{6607466D-12CE-404C-AEA3-7E3600D3FCAB}" presName="parentLeftMargin" presStyleLbl="node1" presStyleIdx="1" presStyleCnt="3"/>
      <dgm:spPr/>
    </dgm:pt>
    <dgm:pt modelId="{65560CFA-5434-4C58-B196-128520D74A39}" type="pres">
      <dgm:prSet presAssocID="{6607466D-12CE-404C-AEA3-7E3600D3FC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2A3B65-29D5-476B-A329-CDB24C2DA4B2}" type="pres">
      <dgm:prSet presAssocID="{6607466D-12CE-404C-AEA3-7E3600D3FCAB}" presName="negativeSpace" presStyleCnt="0"/>
      <dgm:spPr/>
    </dgm:pt>
    <dgm:pt modelId="{D3C1F36E-F23B-4BA4-ADC8-8C4E8C3C9776}" type="pres">
      <dgm:prSet presAssocID="{6607466D-12CE-404C-AEA3-7E3600D3FC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C11A0C-6B37-4DB5-816A-78F4DC4DDD60}" type="presOf" srcId="{6607466D-12CE-404C-AEA3-7E3600D3FCAB}" destId="{65560CFA-5434-4C58-B196-128520D74A39}" srcOrd="1" destOrd="0" presId="urn:microsoft.com/office/officeart/2005/8/layout/list1"/>
    <dgm:cxn modelId="{DC49142D-2E17-44F2-AC2B-CE0BB24FF5B7}" srcId="{F641FB7B-6C0A-46E5-BD2F-7FE4CFE9FDE7}" destId="{6607466D-12CE-404C-AEA3-7E3600D3FCAB}" srcOrd="2" destOrd="0" parTransId="{C90A6E97-4BBA-400F-B670-977E1B8C01E7}" sibTransId="{D54DE6F2-B0DA-4F6E-B5E2-998AFDF29066}"/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528B6BD8-D47B-4AEB-BC85-641AD02517B9}" type="presOf" srcId="{6607466D-12CE-404C-AEA3-7E3600D3FCAB}" destId="{BA379954-7900-4B7D-95F5-3D1A5EA16339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  <dgm:cxn modelId="{EC14E505-02E6-4831-BD8A-AE055DC1D6BD}" type="presParOf" srcId="{C963C9F8-F247-487C-9A2D-650ED4D7E89E}" destId="{46F3819C-88A7-4CD6-B71B-A16895AAA62F}" srcOrd="7" destOrd="0" presId="urn:microsoft.com/office/officeart/2005/8/layout/list1"/>
    <dgm:cxn modelId="{34C88843-1F47-4D37-81B9-667F2B1CD607}" type="presParOf" srcId="{C963C9F8-F247-487C-9A2D-650ED4D7E89E}" destId="{0074123A-E7CA-478F-B4AC-0FA1C0CA9870}" srcOrd="8" destOrd="0" presId="urn:microsoft.com/office/officeart/2005/8/layout/list1"/>
    <dgm:cxn modelId="{77FEB0D7-B36E-4CF5-B2FC-FD30EB12D8D3}" type="presParOf" srcId="{0074123A-E7CA-478F-B4AC-0FA1C0CA9870}" destId="{BA379954-7900-4B7D-95F5-3D1A5EA16339}" srcOrd="0" destOrd="0" presId="urn:microsoft.com/office/officeart/2005/8/layout/list1"/>
    <dgm:cxn modelId="{70BE19A8-6D9A-42D1-9632-AEB20858A3A8}" type="presParOf" srcId="{0074123A-E7CA-478F-B4AC-0FA1C0CA9870}" destId="{65560CFA-5434-4C58-B196-128520D74A39}" srcOrd="1" destOrd="0" presId="urn:microsoft.com/office/officeart/2005/8/layout/list1"/>
    <dgm:cxn modelId="{4E54B7AE-8461-4D45-AD6B-81C5F95CFDE8}" type="presParOf" srcId="{C963C9F8-F247-487C-9A2D-650ED4D7E89E}" destId="{D82A3B65-29D5-476B-A329-CDB24C2DA4B2}" srcOrd="9" destOrd="0" presId="urn:microsoft.com/office/officeart/2005/8/layout/list1"/>
    <dgm:cxn modelId="{97434177-D6CB-4B5C-AB6A-B7EA05BB2A03}" type="presParOf" srcId="{C963C9F8-F247-487C-9A2D-650ED4D7E89E}" destId="{D3C1F36E-F23B-4BA4-ADC8-8C4E8C3C97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 dirty="0"/>
            <a:t>A) Have a seat quietly in attendance area unless instructed otherwise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/>
            <a:t>B) Run around gym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6607466D-12CE-404C-AEA3-7E3600D3FCAB}">
      <dgm:prSet/>
      <dgm:spPr/>
      <dgm:t>
        <a:bodyPr/>
        <a:lstStyle/>
        <a:p>
          <a:r>
            <a:rPr lang="en-US" dirty="0"/>
            <a:t>C) Be in another classroom attendance area</a:t>
          </a:r>
        </a:p>
      </dgm:t>
    </dgm:pt>
    <dgm:pt modelId="{C90A6E97-4BBA-400F-B670-977E1B8C01E7}" type="parTrans" cxnId="{DC49142D-2E17-44F2-AC2B-CE0BB24FF5B7}">
      <dgm:prSet/>
      <dgm:spPr/>
      <dgm:t>
        <a:bodyPr/>
        <a:lstStyle/>
        <a:p>
          <a:endParaRPr lang="en-US"/>
        </a:p>
      </dgm:t>
    </dgm:pt>
    <dgm:pt modelId="{D54DE6F2-B0DA-4F6E-B5E2-998AFDF29066}" type="sibTrans" cxnId="{DC49142D-2E17-44F2-AC2B-CE0BB24FF5B7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3"/>
      <dgm:spPr/>
    </dgm:pt>
    <dgm:pt modelId="{7BBFD070-3962-4EA8-A294-B85860881FE8}" type="pres">
      <dgm:prSet presAssocID="{2C2A5612-16D8-4EA9-8D4A-50CAC57871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3" custLinFactNeighborY="-393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3"/>
      <dgm:spPr/>
    </dgm:pt>
    <dgm:pt modelId="{34DBD882-0ACC-46D6-8F68-181B23505AAD}" type="pres">
      <dgm:prSet presAssocID="{E2D64779-342A-4879-8C45-834E210111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3">
        <dgm:presLayoutVars>
          <dgm:bulletEnabled val="1"/>
        </dgm:presLayoutVars>
      </dgm:prSet>
      <dgm:spPr/>
    </dgm:pt>
    <dgm:pt modelId="{46F3819C-88A7-4CD6-B71B-A16895AAA62F}" type="pres">
      <dgm:prSet presAssocID="{589601C5-B624-4FF4-9B7F-9882B91E138A}" presName="spaceBetweenRectangles" presStyleCnt="0"/>
      <dgm:spPr/>
    </dgm:pt>
    <dgm:pt modelId="{0074123A-E7CA-478F-B4AC-0FA1C0CA9870}" type="pres">
      <dgm:prSet presAssocID="{6607466D-12CE-404C-AEA3-7E3600D3FCAB}" presName="parentLin" presStyleCnt="0"/>
      <dgm:spPr/>
    </dgm:pt>
    <dgm:pt modelId="{BA379954-7900-4B7D-95F5-3D1A5EA16339}" type="pres">
      <dgm:prSet presAssocID="{6607466D-12CE-404C-AEA3-7E3600D3FCAB}" presName="parentLeftMargin" presStyleLbl="node1" presStyleIdx="1" presStyleCnt="3"/>
      <dgm:spPr/>
    </dgm:pt>
    <dgm:pt modelId="{65560CFA-5434-4C58-B196-128520D74A39}" type="pres">
      <dgm:prSet presAssocID="{6607466D-12CE-404C-AEA3-7E3600D3FC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2A3B65-29D5-476B-A329-CDB24C2DA4B2}" type="pres">
      <dgm:prSet presAssocID="{6607466D-12CE-404C-AEA3-7E3600D3FCAB}" presName="negativeSpace" presStyleCnt="0"/>
      <dgm:spPr/>
    </dgm:pt>
    <dgm:pt modelId="{D3C1F36E-F23B-4BA4-ADC8-8C4E8C3C9776}" type="pres">
      <dgm:prSet presAssocID="{6607466D-12CE-404C-AEA3-7E3600D3FC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C11A0C-6B37-4DB5-816A-78F4DC4DDD60}" type="presOf" srcId="{6607466D-12CE-404C-AEA3-7E3600D3FCAB}" destId="{65560CFA-5434-4C58-B196-128520D74A39}" srcOrd="1" destOrd="0" presId="urn:microsoft.com/office/officeart/2005/8/layout/list1"/>
    <dgm:cxn modelId="{DC49142D-2E17-44F2-AC2B-CE0BB24FF5B7}" srcId="{F641FB7B-6C0A-46E5-BD2F-7FE4CFE9FDE7}" destId="{6607466D-12CE-404C-AEA3-7E3600D3FCAB}" srcOrd="2" destOrd="0" parTransId="{C90A6E97-4BBA-400F-B670-977E1B8C01E7}" sibTransId="{D54DE6F2-B0DA-4F6E-B5E2-998AFDF29066}"/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528B6BD8-D47B-4AEB-BC85-641AD02517B9}" type="presOf" srcId="{6607466D-12CE-404C-AEA3-7E3600D3FCAB}" destId="{BA379954-7900-4B7D-95F5-3D1A5EA16339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  <dgm:cxn modelId="{EC14E505-02E6-4831-BD8A-AE055DC1D6BD}" type="presParOf" srcId="{C963C9F8-F247-487C-9A2D-650ED4D7E89E}" destId="{46F3819C-88A7-4CD6-B71B-A16895AAA62F}" srcOrd="7" destOrd="0" presId="urn:microsoft.com/office/officeart/2005/8/layout/list1"/>
    <dgm:cxn modelId="{34C88843-1F47-4D37-81B9-667F2B1CD607}" type="presParOf" srcId="{C963C9F8-F247-487C-9A2D-650ED4D7E89E}" destId="{0074123A-E7CA-478F-B4AC-0FA1C0CA9870}" srcOrd="8" destOrd="0" presId="urn:microsoft.com/office/officeart/2005/8/layout/list1"/>
    <dgm:cxn modelId="{77FEB0D7-B36E-4CF5-B2FC-FD30EB12D8D3}" type="presParOf" srcId="{0074123A-E7CA-478F-B4AC-0FA1C0CA9870}" destId="{BA379954-7900-4B7D-95F5-3D1A5EA16339}" srcOrd="0" destOrd="0" presId="urn:microsoft.com/office/officeart/2005/8/layout/list1"/>
    <dgm:cxn modelId="{70BE19A8-6D9A-42D1-9632-AEB20858A3A8}" type="presParOf" srcId="{0074123A-E7CA-478F-B4AC-0FA1C0CA9870}" destId="{65560CFA-5434-4C58-B196-128520D74A39}" srcOrd="1" destOrd="0" presId="urn:microsoft.com/office/officeart/2005/8/layout/list1"/>
    <dgm:cxn modelId="{4E54B7AE-8461-4D45-AD6B-81C5F95CFDE8}" type="presParOf" srcId="{C963C9F8-F247-487C-9A2D-650ED4D7E89E}" destId="{D82A3B65-29D5-476B-A329-CDB24C2DA4B2}" srcOrd="9" destOrd="0" presId="urn:microsoft.com/office/officeart/2005/8/layout/list1"/>
    <dgm:cxn modelId="{97434177-D6CB-4B5C-AB6A-B7EA05BB2A03}" type="presParOf" srcId="{C963C9F8-F247-487C-9A2D-650ED4D7E89E}" destId="{D3C1F36E-F23B-4BA4-ADC8-8C4E8C3C97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/>
            <a:t>A) NO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/>
            <a:t>B) YES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2"/>
      <dgm:spPr/>
    </dgm:pt>
    <dgm:pt modelId="{7BBFD070-3962-4EA8-A294-B85860881FE8}" type="pres">
      <dgm:prSet presAssocID="{2C2A5612-16D8-4EA9-8D4A-50CAC57871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2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2"/>
      <dgm:spPr/>
    </dgm:pt>
    <dgm:pt modelId="{34DBD882-0ACC-46D6-8F68-181B23505AAD}" type="pres">
      <dgm:prSet presAssocID="{E2D64779-342A-4879-8C45-834E210111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/>
            <a:t>A) OUTSIDE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/>
            <a:t>B) INSIDE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2"/>
      <dgm:spPr/>
    </dgm:pt>
    <dgm:pt modelId="{7BBFD070-3962-4EA8-A294-B85860881FE8}" type="pres">
      <dgm:prSet presAssocID="{2C2A5612-16D8-4EA9-8D4A-50CAC57871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2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2"/>
      <dgm:spPr/>
    </dgm:pt>
    <dgm:pt modelId="{34DBD882-0ACC-46D6-8F68-181B23505AAD}" type="pres">
      <dgm:prSet presAssocID="{E2D64779-342A-4879-8C45-834E210111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/>
            <a:t>A) NO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/>
            <a:t>B) YES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2"/>
      <dgm:spPr/>
    </dgm:pt>
    <dgm:pt modelId="{7BBFD070-3962-4EA8-A294-B85860881FE8}" type="pres">
      <dgm:prSet presAssocID="{2C2A5612-16D8-4EA9-8D4A-50CAC57871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2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2"/>
      <dgm:spPr/>
    </dgm:pt>
    <dgm:pt modelId="{34DBD882-0ACC-46D6-8F68-181B23505AAD}" type="pres">
      <dgm:prSet presAssocID="{E2D64779-342A-4879-8C45-834E210111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41FB7B-6C0A-46E5-BD2F-7FE4CFE9FDE7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A5612-16D8-4EA9-8D4A-50CAC578711C}">
      <dgm:prSet/>
      <dgm:spPr/>
      <dgm:t>
        <a:bodyPr/>
        <a:lstStyle/>
        <a:p>
          <a:r>
            <a:rPr lang="en-US"/>
            <a:t>A) NO</a:t>
          </a:r>
        </a:p>
      </dgm:t>
    </dgm:pt>
    <dgm:pt modelId="{89A2B8A2-B611-4719-B7C5-057610F38CA0}" type="parTrans" cxnId="{BE52B946-4A08-40CC-9595-2E52D6CFEEA7}">
      <dgm:prSet/>
      <dgm:spPr/>
      <dgm:t>
        <a:bodyPr/>
        <a:lstStyle/>
        <a:p>
          <a:endParaRPr lang="en-US"/>
        </a:p>
      </dgm:t>
    </dgm:pt>
    <dgm:pt modelId="{85003282-D33C-4FE8-9B4A-AF014FCD5311}" type="sibTrans" cxnId="{BE52B946-4A08-40CC-9595-2E52D6CFEEA7}">
      <dgm:prSet/>
      <dgm:spPr/>
      <dgm:t>
        <a:bodyPr/>
        <a:lstStyle/>
        <a:p>
          <a:endParaRPr lang="en-US"/>
        </a:p>
      </dgm:t>
    </dgm:pt>
    <dgm:pt modelId="{E2D64779-342A-4879-8C45-834E210111E7}">
      <dgm:prSet/>
      <dgm:spPr/>
      <dgm:t>
        <a:bodyPr/>
        <a:lstStyle/>
        <a:p>
          <a:r>
            <a:rPr lang="en-US"/>
            <a:t>B) YES</a:t>
          </a:r>
        </a:p>
      </dgm:t>
    </dgm:pt>
    <dgm:pt modelId="{22F3462B-A86D-4E09-BF6B-D0904C45030D}" type="parTrans" cxnId="{2B6F6D79-9D7A-40CB-9CC2-CA6D006AA0CB}">
      <dgm:prSet/>
      <dgm:spPr/>
      <dgm:t>
        <a:bodyPr/>
        <a:lstStyle/>
        <a:p>
          <a:endParaRPr lang="en-US"/>
        </a:p>
      </dgm:t>
    </dgm:pt>
    <dgm:pt modelId="{589601C5-B624-4FF4-9B7F-9882B91E138A}" type="sibTrans" cxnId="{2B6F6D79-9D7A-40CB-9CC2-CA6D006AA0CB}">
      <dgm:prSet/>
      <dgm:spPr/>
      <dgm:t>
        <a:bodyPr/>
        <a:lstStyle/>
        <a:p>
          <a:endParaRPr lang="en-US"/>
        </a:p>
      </dgm:t>
    </dgm:pt>
    <dgm:pt modelId="{C963C9F8-F247-487C-9A2D-650ED4D7E89E}" type="pres">
      <dgm:prSet presAssocID="{F641FB7B-6C0A-46E5-BD2F-7FE4CFE9FDE7}" presName="linear" presStyleCnt="0">
        <dgm:presLayoutVars>
          <dgm:dir/>
          <dgm:animLvl val="lvl"/>
          <dgm:resizeHandles val="exact"/>
        </dgm:presLayoutVars>
      </dgm:prSet>
      <dgm:spPr/>
    </dgm:pt>
    <dgm:pt modelId="{C63229CB-D2E5-4341-BD3F-CABC8149EF54}" type="pres">
      <dgm:prSet presAssocID="{2C2A5612-16D8-4EA9-8D4A-50CAC578711C}" presName="parentLin" presStyleCnt="0"/>
      <dgm:spPr/>
    </dgm:pt>
    <dgm:pt modelId="{8226098A-AAAE-429F-B262-D2907B1F7A46}" type="pres">
      <dgm:prSet presAssocID="{2C2A5612-16D8-4EA9-8D4A-50CAC578711C}" presName="parentLeftMargin" presStyleLbl="node1" presStyleIdx="0" presStyleCnt="2"/>
      <dgm:spPr/>
    </dgm:pt>
    <dgm:pt modelId="{7BBFD070-3962-4EA8-A294-B85860881FE8}" type="pres">
      <dgm:prSet presAssocID="{2C2A5612-16D8-4EA9-8D4A-50CAC57871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80E4D7-9725-4F52-8F3F-885A36EBFB96}" type="pres">
      <dgm:prSet presAssocID="{2C2A5612-16D8-4EA9-8D4A-50CAC578711C}" presName="negativeSpace" presStyleCnt="0"/>
      <dgm:spPr/>
    </dgm:pt>
    <dgm:pt modelId="{011BD95A-0206-48A3-99A1-87D58690E63F}" type="pres">
      <dgm:prSet presAssocID="{2C2A5612-16D8-4EA9-8D4A-50CAC578711C}" presName="childText" presStyleLbl="conFgAcc1" presStyleIdx="0" presStyleCnt="2">
        <dgm:presLayoutVars>
          <dgm:bulletEnabled val="1"/>
        </dgm:presLayoutVars>
      </dgm:prSet>
      <dgm:spPr/>
    </dgm:pt>
    <dgm:pt modelId="{904D8717-2D5C-45A2-AA37-F4B966DEDB40}" type="pres">
      <dgm:prSet presAssocID="{85003282-D33C-4FE8-9B4A-AF014FCD5311}" presName="spaceBetweenRectangles" presStyleCnt="0"/>
      <dgm:spPr/>
    </dgm:pt>
    <dgm:pt modelId="{8AA8C9F3-01F5-4E4E-8527-C099C34769C2}" type="pres">
      <dgm:prSet presAssocID="{E2D64779-342A-4879-8C45-834E210111E7}" presName="parentLin" presStyleCnt="0"/>
      <dgm:spPr/>
    </dgm:pt>
    <dgm:pt modelId="{37CF8A82-16D6-4AB2-859B-A5E89DA3BAC8}" type="pres">
      <dgm:prSet presAssocID="{E2D64779-342A-4879-8C45-834E210111E7}" presName="parentLeftMargin" presStyleLbl="node1" presStyleIdx="0" presStyleCnt="2"/>
      <dgm:spPr/>
    </dgm:pt>
    <dgm:pt modelId="{34DBD882-0ACC-46D6-8F68-181B23505AAD}" type="pres">
      <dgm:prSet presAssocID="{E2D64779-342A-4879-8C45-834E210111E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B01D65-8C73-487A-8998-447D9261C670}" type="pres">
      <dgm:prSet presAssocID="{E2D64779-342A-4879-8C45-834E210111E7}" presName="negativeSpace" presStyleCnt="0"/>
      <dgm:spPr/>
    </dgm:pt>
    <dgm:pt modelId="{2354688F-C437-4ABC-83EC-A49DE0604611}" type="pres">
      <dgm:prSet presAssocID="{E2D64779-342A-4879-8C45-834E210111E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E52B946-4A08-40CC-9595-2E52D6CFEEA7}" srcId="{F641FB7B-6C0A-46E5-BD2F-7FE4CFE9FDE7}" destId="{2C2A5612-16D8-4EA9-8D4A-50CAC578711C}" srcOrd="0" destOrd="0" parTransId="{89A2B8A2-B611-4719-B7C5-057610F38CA0}" sibTransId="{85003282-D33C-4FE8-9B4A-AF014FCD5311}"/>
    <dgm:cxn modelId="{4D33DA70-262E-4EAD-914D-DEC320359A61}" type="presOf" srcId="{2C2A5612-16D8-4EA9-8D4A-50CAC578711C}" destId="{7BBFD070-3962-4EA8-A294-B85860881FE8}" srcOrd="1" destOrd="0" presId="urn:microsoft.com/office/officeart/2005/8/layout/list1"/>
    <dgm:cxn modelId="{2B6F6D79-9D7A-40CB-9CC2-CA6D006AA0CB}" srcId="{F641FB7B-6C0A-46E5-BD2F-7FE4CFE9FDE7}" destId="{E2D64779-342A-4879-8C45-834E210111E7}" srcOrd="1" destOrd="0" parTransId="{22F3462B-A86D-4E09-BF6B-D0904C45030D}" sibTransId="{589601C5-B624-4FF4-9B7F-9882B91E138A}"/>
    <dgm:cxn modelId="{8E9B018D-875D-4697-8245-57C9A87D0FBE}" type="presOf" srcId="{E2D64779-342A-4879-8C45-834E210111E7}" destId="{34DBD882-0ACC-46D6-8F68-181B23505AAD}" srcOrd="1" destOrd="0" presId="urn:microsoft.com/office/officeart/2005/8/layout/list1"/>
    <dgm:cxn modelId="{95DDDA8E-4F77-43C9-A428-79E79BC28CA2}" type="presOf" srcId="{F641FB7B-6C0A-46E5-BD2F-7FE4CFE9FDE7}" destId="{C963C9F8-F247-487C-9A2D-650ED4D7E89E}" srcOrd="0" destOrd="0" presId="urn:microsoft.com/office/officeart/2005/8/layout/list1"/>
    <dgm:cxn modelId="{64D394B3-438B-4993-BDC7-86EED0C4EA46}" type="presOf" srcId="{E2D64779-342A-4879-8C45-834E210111E7}" destId="{37CF8A82-16D6-4AB2-859B-A5E89DA3BAC8}" srcOrd="0" destOrd="0" presId="urn:microsoft.com/office/officeart/2005/8/layout/list1"/>
    <dgm:cxn modelId="{D95C7BD9-C2F7-48B3-BCFC-7D96994756D4}" type="presOf" srcId="{2C2A5612-16D8-4EA9-8D4A-50CAC578711C}" destId="{8226098A-AAAE-429F-B262-D2907B1F7A46}" srcOrd="0" destOrd="0" presId="urn:microsoft.com/office/officeart/2005/8/layout/list1"/>
    <dgm:cxn modelId="{1F87F679-E41A-4C06-A610-D678FA687B7A}" type="presParOf" srcId="{C963C9F8-F247-487C-9A2D-650ED4D7E89E}" destId="{C63229CB-D2E5-4341-BD3F-CABC8149EF54}" srcOrd="0" destOrd="0" presId="urn:microsoft.com/office/officeart/2005/8/layout/list1"/>
    <dgm:cxn modelId="{A796212D-D635-4F1A-91F9-78C142A6AFE8}" type="presParOf" srcId="{C63229CB-D2E5-4341-BD3F-CABC8149EF54}" destId="{8226098A-AAAE-429F-B262-D2907B1F7A46}" srcOrd="0" destOrd="0" presId="urn:microsoft.com/office/officeart/2005/8/layout/list1"/>
    <dgm:cxn modelId="{0607B0D9-BB2B-4F29-B4AA-0B2CC3A81D9E}" type="presParOf" srcId="{C63229CB-D2E5-4341-BD3F-CABC8149EF54}" destId="{7BBFD070-3962-4EA8-A294-B85860881FE8}" srcOrd="1" destOrd="0" presId="urn:microsoft.com/office/officeart/2005/8/layout/list1"/>
    <dgm:cxn modelId="{E1F1D950-812B-4B41-9049-8435863A405C}" type="presParOf" srcId="{C963C9F8-F247-487C-9A2D-650ED4D7E89E}" destId="{3980E4D7-9725-4F52-8F3F-885A36EBFB96}" srcOrd="1" destOrd="0" presId="urn:microsoft.com/office/officeart/2005/8/layout/list1"/>
    <dgm:cxn modelId="{26997C79-E5B4-4A07-B5DD-A60EFE069B62}" type="presParOf" srcId="{C963C9F8-F247-487C-9A2D-650ED4D7E89E}" destId="{011BD95A-0206-48A3-99A1-87D58690E63F}" srcOrd="2" destOrd="0" presId="urn:microsoft.com/office/officeart/2005/8/layout/list1"/>
    <dgm:cxn modelId="{23333147-F731-4EBA-AF35-DB304F013AD4}" type="presParOf" srcId="{C963C9F8-F247-487C-9A2D-650ED4D7E89E}" destId="{904D8717-2D5C-45A2-AA37-F4B966DEDB40}" srcOrd="3" destOrd="0" presId="urn:microsoft.com/office/officeart/2005/8/layout/list1"/>
    <dgm:cxn modelId="{88C15079-CD81-440B-BAC8-26A3EC6D6B9B}" type="presParOf" srcId="{C963C9F8-F247-487C-9A2D-650ED4D7E89E}" destId="{8AA8C9F3-01F5-4E4E-8527-C099C34769C2}" srcOrd="4" destOrd="0" presId="urn:microsoft.com/office/officeart/2005/8/layout/list1"/>
    <dgm:cxn modelId="{CECAE22F-32F6-4555-B41E-7E68CB3A6624}" type="presParOf" srcId="{8AA8C9F3-01F5-4E4E-8527-C099C34769C2}" destId="{37CF8A82-16D6-4AB2-859B-A5E89DA3BAC8}" srcOrd="0" destOrd="0" presId="urn:microsoft.com/office/officeart/2005/8/layout/list1"/>
    <dgm:cxn modelId="{AE436916-0FA0-4F32-9A20-DD2E307825A6}" type="presParOf" srcId="{8AA8C9F3-01F5-4E4E-8527-C099C34769C2}" destId="{34DBD882-0ACC-46D6-8F68-181B23505AAD}" srcOrd="1" destOrd="0" presId="urn:microsoft.com/office/officeart/2005/8/layout/list1"/>
    <dgm:cxn modelId="{A8864E84-031B-4D97-884E-DAEDD6DD2B36}" type="presParOf" srcId="{C963C9F8-F247-487C-9A2D-650ED4D7E89E}" destId="{E2B01D65-8C73-487A-8998-447D9261C670}" srcOrd="5" destOrd="0" presId="urn:microsoft.com/office/officeart/2005/8/layout/list1"/>
    <dgm:cxn modelId="{1EDF0F87-2897-42A3-A0D2-BF00979DF784}" type="presParOf" srcId="{C963C9F8-F247-487C-9A2D-650ED4D7E89E}" destId="{2354688F-C437-4ABC-83EC-A49DE06046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C93281-9118-4AB4-8605-7FFB5B042FC2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E95FFA-D9DE-48B5-8EBB-251D83E45B19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Agency FB" panose="020B0503020202020204" pitchFamily="34" charset="0"/>
            </a:rPr>
            <a:t>CARDIOVASCULAR ENDURANCE</a:t>
          </a:r>
        </a:p>
      </dgm:t>
    </dgm:pt>
    <dgm:pt modelId="{59A89FCB-4017-415A-88A1-E9414C762DB7}" type="parTrans" cxnId="{B215E6C1-A89C-4419-BFB9-90AA0614B7A8}">
      <dgm:prSet/>
      <dgm:spPr/>
      <dgm:t>
        <a:bodyPr/>
        <a:lstStyle/>
        <a:p>
          <a:endParaRPr lang="en-US"/>
        </a:p>
      </dgm:t>
    </dgm:pt>
    <dgm:pt modelId="{4D8BC32E-4EB1-4B02-AB55-D14331F410EF}" type="sibTrans" cxnId="{B215E6C1-A89C-4419-BFB9-90AA0614B7A8}">
      <dgm:prSet/>
      <dgm:spPr/>
      <dgm:t>
        <a:bodyPr/>
        <a:lstStyle/>
        <a:p>
          <a:endParaRPr lang="en-US"/>
        </a:p>
      </dgm:t>
    </dgm:pt>
    <dgm:pt modelId="{4D6F2E41-8742-411B-9EC8-A23FA59E66E9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FLEXIBILITY</a:t>
          </a:r>
        </a:p>
      </dgm:t>
    </dgm:pt>
    <dgm:pt modelId="{ED466A79-DE80-407E-A31E-7BCE6BCB5388}" type="parTrans" cxnId="{1D63F86B-2004-45A3-A6B4-85719F4966C7}">
      <dgm:prSet/>
      <dgm:spPr/>
      <dgm:t>
        <a:bodyPr/>
        <a:lstStyle/>
        <a:p>
          <a:endParaRPr lang="en-US"/>
        </a:p>
      </dgm:t>
    </dgm:pt>
    <dgm:pt modelId="{5BD582EC-7B82-4414-8D29-7B605F91ACA3}" type="sibTrans" cxnId="{1D63F86B-2004-45A3-A6B4-85719F4966C7}">
      <dgm:prSet/>
      <dgm:spPr/>
      <dgm:t>
        <a:bodyPr/>
        <a:lstStyle/>
        <a:p>
          <a:endParaRPr lang="en-US"/>
        </a:p>
      </dgm:t>
    </dgm:pt>
    <dgm:pt modelId="{A618E901-1573-4F02-8DCD-B667FD91831B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BODY COMPOSITION </a:t>
          </a:r>
        </a:p>
      </dgm:t>
    </dgm:pt>
    <dgm:pt modelId="{DD0B1651-72EA-4662-9CD6-FA1F1852F5A0}" type="parTrans" cxnId="{1461A14A-C801-4ED7-9EA2-BC64ABB9ACA9}">
      <dgm:prSet/>
      <dgm:spPr/>
      <dgm:t>
        <a:bodyPr/>
        <a:lstStyle/>
        <a:p>
          <a:endParaRPr lang="en-US"/>
        </a:p>
      </dgm:t>
    </dgm:pt>
    <dgm:pt modelId="{8D0D02C8-78B2-484E-9A74-F1353AA8EA9E}" type="sibTrans" cxnId="{1461A14A-C801-4ED7-9EA2-BC64ABB9ACA9}">
      <dgm:prSet/>
      <dgm:spPr/>
      <dgm:t>
        <a:bodyPr/>
        <a:lstStyle/>
        <a:p>
          <a:endParaRPr lang="en-US"/>
        </a:p>
      </dgm:t>
    </dgm:pt>
    <dgm:pt modelId="{CC0EF93E-601D-4EDF-B5F8-7E2264761A82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MUSCULAR STRENGTH</a:t>
          </a:r>
        </a:p>
      </dgm:t>
    </dgm:pt>
    <dgm:pt modelId="{B5B87C9F-B1BE-4F00-9D1A-C9AACF57AE1A}" type="parTrans" cxnId="{1B25C3D3-8F90-4424-B286-4FE1CFAC4149}">
      <dgm:prSet/>
      <dgm:spPr/>
      <dgm:t>
        <a:bodyPr/>
        <a:lstStyle/>
        <a:p>
          <a:endParaRPr lang="en-US"/>
        </a:p>
      </dgm:t>
    </dgm:pt>
    <dgm:pt modelId="{8C8F1C9F-618F-4275-8DF6-23C8F7BC7CC0}" type="sibTrans" cxnId="{1B25C3D3-8F90-4424-B286-4FE1CFAC4149}">
      <dgm:prSet/>
      <dgm:spPr/>
      <dgm:t>
        <a:bodyPr/>
        <a:lstStyle/>
        <a:p>
          <a:endParaRPr lang="en-US"/>
        </a:p>
      </dgm:t>
    </dgm:pt>
    <dgm:pt modelId="{AFC67087-95A2-475D-87EC-6286C982DDBB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MUSCULAR ENDURANCE</a:t>
          </a:r>
        </a:p>
      </dgm:t>
    </dgm:pt>
    <dgm:pt modelId="{685E27B9-2B88-4025-A41C-1107C0EC0D8A}" type="parTrans" cxnId="{8AB298EA-D344-4B25-9B22-D43218D747AE}">
      <dgm:prSet/>
      <dgm:spPr/>
      <dgm:t>
        <a:bodyPr/>
        <a:lstStyle/>
        <a:p>
          <a:endParaRPr lang="en-US"/>
        </a:p>
      </dgm:t>
    </dgm:pt>
    <dgm:pt modelId="{7D09B36D-B33F-46BA-AB18-9779C61F0D71}" type="sibTrans" cxnId="{8AB298EA-D344-4B25-9B22-D43218D747AE}">
      <dgm:prSet/>
      <dgm:spPr/>
      <dgm:t>
        <a:bodyPr/>
        <a:lstStyle/>
        <a:p>
          <a:endParaRPr lang="en-US"/>
        </a:p>
      </dgm:t>
    </dgm:pt>
    <dgm:pt modelId="{14DDFA05-D923-4543-BCE8-372728F35696}" type="pres">
      <dgm:prSet presAssocID="{EDC93281-9118-4AB4-8605-7FFB5B042FC2}" presName="vert0" presStyleCnt="0">
        <dgm:presLayoutVars>
          <dgm:dir/>
          <dgm:animOne val="branch"/>
          <dgm:animLvl val="lvl"/>
        </dgm:presLayoutVars>
      </dgm:prSet>
      <dgm:spPr/>
    </dgm:pt>
    <dgm:pt modelId="{95A15C43-A75B-4A5E-9E5A-AA200474ABD6}" type="pres">
      <dgm:prSet presAssocID="{03E95FFA-D9DE-48B5-8EBB-251D83E45B19}" presName="thickLine" presStyleLbl="alignNode1" presStyleIdx="0" presStyleCnt="5"/>
      <dgm:spPr/>
    </dgm:pt>
    <dgm:pt modelId="{B6B65251-5B5C-48F0-A595-7A392FB2B0C3}" type="pres">
      <dgm:prSet presAssocID="{03E95FFA-D9DE-48B5-8EBB-251D83E45B19}" presName="horz1" presStyleCnt="0"/>
      <dgm:spPr/>
    </dgm:pt>
    <dgm:pt modelId="{A351F05E-FCD2-496E-8796-E4D579C517B8}" type="pres">
      <dgm:prSet presAssocID="{03E95FFA-D9DE-48B5-8EBB-251D83E45B19}" presName="tx1" presStyleLbl="revTx" presStyleIdx="0" presStyleCnt="5"/>
      <dgm:spPr/>
    </dgm:pt>
    <dgm:pt modelId="{1D90C89E-559A-47CF-A5C4-D45747E29E9E}" type="pres">
      <dgm:prSet presAssocID="{03E95FFA-D9DE-48B5-8EBB-251D83E45B19}" presName="vert1" presStyleCnt="0"/>
      <dgm:spPr/>
    </dgm:pt>
    <dgm:pt modelId="{2222D238-726C-4C5B-B1CF-8382BD67EEDE}" type="pres">
      <dgm:prSet presAssocID="{4D6F2E41-8742-411B-9EC8-A23FA59E66E9}" presName="thickLine" presStyleLbl="alignNode1" presStyleIdx="1" presStyleCnt="5"/>
      <dgm:spPr/>
    </dgm:pt>
    <dgm:pt modelId="{D79A6833-12F0-4C61-9DE5-8786A7D2E32A}" type="pres">
      <dgm:prSet presAssocID="{4D6F2E41-8742-411B-9EC8-A23FA59E66E9}" presName="horz1" presStyleCnt="0"/>
      <dgm:spPr/>
    </dgm:pt>
    <dgm:pt modelId="{859B8962-7416-49DD-A1A0-CC573AB2FA0B}" type="pres">
      <dgm:prSet presAssocID="{4D6F2E41-8742-411B-9EC8-A23FA59E66E9}" presName="tx1" presStyleLbl="revTx" presStyleIdx="1" presStyleCnt="5"/>
      <dgm:spPr/>
    </dgm:pt>
    <dgm:pt modelId="{4CF77515-1098-4E57-8E97-287BFBF03BE4}" type="pres">
      <dgm:prSet presAssocID="{4D6F2E41-8742-411B-9EC8-A23FA59E66E9}" presName="vert1" presStyleCnt="0"/>
      <dgm:spPr/>
    </dgm:pt>
    <dgm:pt modelId="{B939EA39-097A-49E3-A543-E27CD62EE5E9}" type="pres">
      <dgm:prSet presAssocID="{A618E901-1573-4F02-8DCD-B667FD91831B}" presName="thickLine" presStyleLbl="alignNode1" presStyleIdx="2" presStyleCnt="5"/>
      <dgm:spPr/>
    </dgm:pt>
    <dgm:pt modelId="{320215D1-FF6E-426F-AB81-B69F0AAC592D}" type="pres">
      <dgm:prSet presAssocID="{A618E901-1573-4F02-8DCD-B667FD91831B}" presName="horz1" presStyleCnt="0"/>
      <dgm:spPr/>
    </dgm:pt>
    <dgm:pt modelId="{430C0F6A-2B64-418F-ABD7-97652FE873A2}" type="pres">
      <dgm:prSet presAssocID="{A618E901-1573-4F02-8DCD-B667FD91831B}" presName="tx1" presStyleLbl="revTx" presStyleIdx="2" presStyleCnt="5"/>
      <dgm:spPr/>
    </dgm:pt>
    <dgm:pt modelId="{F05B4E3E-671F-4F56-8991-1CCD9A10D3B9}" type="pres">
      <dgm:prSet presAssocID="{A618E901-1573-4F02-8DCD-B667FD91831B}" presName="vert1" presStyleCnt="0"/>
      <dgm:spPr/>
    </dgm:pt>
    <dgm:pt modelId="{D1E6221A-C375-49A5-8E31-9162A17E4AFE}" type="pres">
      <dgm:prSet presAssocID="{CC0EF93E-601D-4EDF-B5F8-7E2264761A82}" presName="thickLine" presStyleLbl="alignNode1" presStyleIdx="3" presStyleCnt="5"/>
      <dgm:spPr/>
    </dgm:pt>
    <dgm:pt modelId="{D67B73C6-471B-4AC6-B35E-A994C0ACBA82}" type="pres">
      <dgm:prSet presAssocID="{CC0EF93E-601D-4EDF-B5F8-7E2264761A82}" presName="horz1" presStyleCnt="0"/>
      <dgm:spPr/>
    </dgm:pt>
    <dgm:pt modelId="{D034372D-7CDE-4025-84C2-E36E3E4C27F7}" type="pres">
      <dgm:prSet presAssocID="{CC0EF93E-601D-4EDF-B5F8-7E2264761A82}" presName="tx1" presStyleLbl="revTx" presStyleIdx="3" presStyleCnt="5"/>
      <dgm:spPr/>
    </dgm:pt>
    <dgm:pt modelId="{C9B4C4F4-AD1B-4318-8692-5DE15201BC88}" type="pres">
      <dgm:prSet presAssocID="{CC0EF93E-601D-4EDF-B5F8-7E2264761A82}" presName="vert1" presStyleCnt="0"/>
      <dgm:spPr/>
    </dgm:pt>
    <dgm:pt modelId="{5157726F-CEFB-41AF-A01B-21D9BCE37C0E}" type="pres">
      <dgm:prSet presAssocID="{AFC67087-95A2-475D-87EC-6286C982DDBB}" presName="thickLine" presStyleLbl="alignNode1" presStyleIdx="4" presStyleCnt="5"/>
      <dgm:spPr/>
    </dgm:pt>
    <dgm:pt modelId="{F8756E0D-B7E2-4709-9F70-B9661DEAAE14}" type="pres">
      <dgm:prSet presAssocID="{AFC67087-95A2-475D-87EC-6286C982DDBB}" presName="horz1" presStyleCnt="0"/>
      <dgm:spPr/>
    </dgm:pt>
    <dgm:pt modelId="{AD21EF7D-9BD0-4B61-A6FD-77CB66812953}" type="pres">
      <dgm:prSet presAssocID="{AFC67087-95A2-475D-87EC-6286C982DDBB}" presName="tx1" presStyleLbl="revTx" presStyleIdx="4" presStyleCnt="5"/>
      <dgm:spPr/>
    </dgm:pt>
    <dgm:pt modelId="{01D5FEED-A89C-4B0D-AC95-1BC2310FC696}" type="pres">
      <dgm:prSet presAssocID="{AFC67087-95A2-475D-87EC-6286C982DDBB}" presName="vert1" presStyleCnt="0"/>
      <dgm:spPr/>
    </dgm:pt>
  </dgm:ptLst>
  <dgm:cxnLst>
    <dgm:cxn modelId="{BD5B4A11-FF0B-469C-BF96-D267BF27C273}" type="presOf" srcId="{03E95FFA-D9DE-48B5-8EBB-251D83E45B19}" destId="{A351F05E-FCD2-496E-8796-E4D579C517B8}" srcOrd="0" destOrd="0" presId="urn:microsoft.com/office/officeart/2008/layout/LinedList"/>
    <dgm:cxn modelId="{EAC1C821-F5C5-4D5F-8764-49AC7E76B49E}" type="presOf" srcId="{EDC93281-9118-4AB4-8605-7FFB5B042FC2}" destId="{14DDFA05-D923-4543-BCE8-372728F35696}" srcOrd="0" destOrd="0" presId="urn:microsoft.com/office/officeart/2008/layout/LinedList"/>
    <dgm:cxn modelId="{5F919629-053C-4570-B4AF-73ECAFE247BE}" type="presOf" srcId="{4D6F2E41-8742-411B-9EC8-A23FA59E66E9}" destId="{859B8962-7416-49DD-A1A0-CC573AB2FA0B}" srcOrd="0" destOrd="0" presId="urn:microsoft.com/office/officeart/2008/layout/LinedList"/>
    <dgm:cxn modelId="{1461A14A-C801-4ED7-9EA2-BC64ABB9ACA9}" srcId="{EDC93281-9118-4AB4-8605-7FFB5B042FC2}" destId="{A618E901-1573-4F02-8DCD-B667FD91831B}" srcOrd="2" destOrd="0" parTransId="{DD0B1651-72EA-4662-9CD6-FA1F1852F5A0}" sibTransId="{8D0D02C8-78B2-484E-9A74-F1353AA8EA9E}"/>
    <dgm:cxn modelId="{1D63F86B-2004-45A3-A6B4-85719F4966C7}" srcId="{EDC93281-9118-4AB4-8605-7FFB5B042FC2}" destId="{4D6F2E41-8742-411B-9EC8-A23FA59E66E9}" srcOrd="1" destOrd="0" parTransId="{ED466A79-DE80-407E-A31E-7BCE6BCB5388}" sibTransId="{5BD582EC-7B82-4414-8D29-7B605F91ACA3}"/>
    <dgm:cxn modelId="{0B3B9F4F-914C-442A-B494-383E4E41C25B}" type="presOf" srcId="{A618E901-1573-4F02-8DCD-B667FD91831B}" destId="{430C0F6A-2B64-418F-ABD7-97652FE873A2}" srcOrd="0" destOrd="0" presId="urn:microsoft.com/office/officeart/2008/layout/LinedList"/>
    <dgm:cxn modelId="{B215E6C1-A89C-4419-BFB9-90AA0614B7A8}" srcId="{EDC93281-9118-4AB4-8605-7FFB5B042FC2}" destId="{03E95FFA-D9DE-48B5-8EBB-251D83E45B19}" srcOrd="0" destOrd="0" parTransId="{59A89FCB-4017-415A-88A1-E9414C762DB7}" sibTransId="{4D8BC32E-4EB1-4B02-AB55-D14331F410EF}"/>
    <dgm:cxn modelId="{662719C3-682D-43BE-8D01-A1FE5B0A4763}" type="presOf" srcId="{CC0EF93E-601D-4EDF-B5F8-7E2264761A82}" destId="{D034372D-7CDE-4025-84C2-E36E3E4C27F7}" srcOrd="0" destOrd="0" presId="urn:microsoft.com/office/officeart/2008/layout/LinedList"/>
    <dgm:cxn modelId="{1B25C3D3-8F90-4424-B286-4FE1CFAC4149}" srcId="{EDC93281-9118-4AB4-8605-7FFB5B042FC2}" destId="{CC0EF93E-601D-4EDF-B5F8-7E2264761A82}" srcOrd="3" destOrd="0" parTransId="{B5B87C9F-B1BE-4F00-9D1A-C9AACF57AE1A}" sibTransId="{8C8F1C9F-618F-4275-8DF6-23C8F7BC7CC0}"/>
    <dgm:cxn modelId="{8AB298EA-D344-4B25-9B22-D43218D747AE}" srcId="{EDC93281-9118-4AB4-8605-7FFB5B042FC2}" destId="{AFC67087-95A2-475D-87EC-6286C982DDBB}" srcOrd="4" destOrd="0" parTransId="{685E27B9-2B88-4025-A41C-1107C0EC0D8A}" sibTransId="{7D09B36D-B33F-46BA-AB18-9779C61F0D71}"/>
    <dgm:cxn modelId="{A99AE5F8-49EB-4B57-814A-D1860B6FDFD9}" type="presOf" srcId="{AFC67087-95A2-475D-87EC-6286C982DDBB}" destId="{AD21EF7D-9BD0-4B61-A6FD-77CB66812953}" srcOrd="0" destOrd="0" presId="urn:microsoft.com/office/officeart/2008/layout/LinedList"/>
    <dgm:cxn modelId="{2FCF8E0B-59D9-4E9D-BCFD-40102EE39B50}" type="presParOf" srcId="{14DDFA05-D923-4543-BCE8-372728F35696}" destId="{95A15C43-A75B-4A5E-9E5A-AA200474ABD6}" srcOrd="0" destOrd="0" presId="urn:microsoft.com/office/officeart/2008/layout/LinedList"/>
    <dgm:cxn modelId="{8359F29F-FD63-4D1E-AC4E-422EE24CDCBC}" type="presParOf" srcId="{14DDFA05-D923-4543-BCE8-372728F35696}" destId="{B6B65251-5B5C-48F0-A595-7A392FB2B0C3}" srcOrd="1" destOrd="0" presId="urn:microsoft.com/office/officeart/2008/layout/LinedList"/>
    <dgm:cxn modelId="{AEF84544-D446-4963-B596-F08AD1010ED4}" type="presParOf" srcId="{B6B65251-5B5C-48F0-A595-7A392FB2B0C3}" destId="{A351F05E-FCD2-496E-8796-E4D579C517B8}" srcOrd="0" destOrd="0" presId="urn:microsoft.com/office/officeart/2008/layout/LinedList"/>
    <dgm:cxn modelId="{BA4FE65C-7AEC-43B3-9F6C-552C056449BE}" type="presParOf" srcId="{B6B65251-5B5C-48F0-A595-7A392FB2B0C3}" destId="{1D90C89E-559A-47CF-A5C4-D45747E29E9E}" srcOrd="1" destOrd="0" presId="urn:microsoft.com/office/officeart/2008/layout/LinedList"/>
    <dgm:cxn modelId="{F41E53D9-71C6-40C7-A75B-59A5B94DF069}" type="presParOf" srcId="{14DDFA05-D923-4543-BCE8-372728F35696}" destId="{2222D238-726C-4C5B-B1CF-8382BD67EEDE}" srcOrd="2" destOrd="0" presId="urn:microsoft.com/office/officeart/2008/layout/LinedList"/>
    <dgm:cxn modelId="{EBA7D60E-803A-4DE6-AF91-E162F6521250}" type="presParOf" srcId="{14DDFA05-D923-4543-BCE8-372728F35696}" destId="{D79A6833-12F0-4C61-9DE5-8786A7D2E32A}" srcOrd="3" destOrd="0" presId="urn:microsoft.com/office/officeart/2008/layout/LinedList"/>
    <dgm:cxn modelId="{F6A70563-DED0-424C-9BF4-4D5B7669401B}" type="presParOf" srcId="{D79A6833-12F0-4C61-9DE5-8786A7D2E32A}" destId="{859B8962-7416-49DD-A1A0-CC573AB2FA0B}" srcOrd="0" destOrd="0" presId="urn:microsoft.com/office/officeart/2008/layout/LinedList"/>
    <dgm:cxn modelId="{FE4DC47A-C795-4F26-8AF0-4C860CCAB378}" type="presParOf" srcId="{D79A6833-12F0-4C61-9DE5-8786A7D2E32A}" destId="{4CF77515-1098-4E57-8E97-287BFBF03BE4}" srcOrd="1" destOrd="0" presId="urn:microsoft.com/office/officeart/2008/layout/LinedList"/>
    <dgm:cxn modelId="{4C87D449-F90B-4891-AF82-00E44DD914E7}" type="presParOf" srcId="{14DDFA05-D923-4543-BCE8-372728F35696}" destId="{B939EA39-097A-49E3-A543-E27CD62EE5E9}" srcOrd="4" destOrd="0" presId="urn:microsoft.com/office/officeart/2008/layout/LinedList"/>
    <dgm:cxn modelId="{44FC48A0-CD29-4B2B-B674-5E5C975CC655}" type="presParOf" srcId="{14DDFA05-D923-4543-BCE8-372728F35696}" destId="{320215D1-FF6E-426F-AB81-B69F0AAC592D}" srcOrd="5" destOrd="0" presId="urn:microsoft.com/office/officeart/2008/layout/LinedList"/>
    <dgm:cxn modelId="{8574C891-0CC3-4363-BA3D-9C352C928883}" type="presParOf" srcId="{320215D1-FF6E-426F-AB81-B69F0AAC592D}" destId="{430C0F6A-2B64-418F-ABD7-97652FE873A2}" srcOrd="0" destOrd="0" presId="urn:microsoft.com/office/officeart/2008/layout/LinedList"/>
    <dgm:cxn modelId="{D902B01E-3FEF-49AE-B217-5F59F114C9C3}" type="presParOf" srcId="{320215D1-FF6E-426F-AB81-B69F0AAC592D}" destId="{F05B4E3E-671F-4F56-8991-1CCD9A10D3B9}" srcOrd="1" destOrd="0" presId="urn:microsoft.com/office/officeart/2008/layout/LinedList"/>
    <dgm:cxn modelId="{34E2C6B2-39B5-40BA-923D-A7D095E15DBA}" type="presParOf" srcId="{14DDFA05-D923-4543-BCE8-372728F35696}" destId="{D1E6221A-C375-49A5-8E31-9162A17E4AFE}" srcOrd="6" destOrd="0" presId="urn:microsoft.com/office/officeart/2008/layout/LinedList"/>
    <dgm:cxn modelId="{0F54AD61-263F-44CF-B0B5-C8F823996DE6}" type="presParOf" srcId="{14DDFA05-D923-4543-BCE8-372728F35696}" destId="{D67B73C6-471B-4AC6-B35E-A994C0ACBA82}" srcOrd="7" destOrd="0" presId="urn:microsoft.com/office/officeart/2008/layout/LinedList"/>
    <dgm:cxn modelId="{AA834D86-8BA0-4DF3-AA7D-A77FA34BCEFD}" type="presParOf" srcId="{D67B73C6-471B-4AC6-B35E-A994C0ACBA82}" destId="{D034372D-7CDE-4025-84C2-E36E3E4C27F7}" srcOrd="0" destOrd="0" presId="urn:microsoft.com/office/officeart/2008/layout/LinedList"/>
    <dgm:cxn modelId="{514E60BC-C064-402A-B252-1C41AFFE073C}" type="presParOf" srcId="{D67B73C6-471B-4AC6-B35E-A994C0ACBA82}" destId="{C9B4C4F4-AD1B-4318-8692-5DE15201BC88}" srcOrd="1" destOrd="0" presId="urn:microsoft.com/office/officeart/2008/layout/LinedList"/>
    <dgm:cxn modelId="{FAB70550-57BA-4E18-A346-B85EB0717C0D}" type="presParOf" srcId="{14DDFA05-D923-4543-BCE8-372728F35696}" destId="{5157726F-CEFB-41AF-A01B-21D9BCE37C0E}" srcOrd="8" destOrd="0" presId="urn:microsoft.com/office/officeart/2008/layout/LinedList"/>
    <dgm:cxn modelId="{013B3F0E-5143-43C9-8F1D-A6FFEE93CF88}" type="presParOf" srcId="{14DDFA05-D923-4543-BCE8-372728F35696}" destId="{F8756E0D-B7E2-4709-9F70-B9661DEAAE14}" srcOrd="9" destOrd="0" presId="urn:microsoft.com/office/officeart/2008/layout/LinedList"/>
    <dgm:cxn modelId="{AEC4C7F9-2352-430D-A1C8-5CCA6430794B}" type="presParOf" srcId="{F8756E0D-B7E2-4709-9F70-B9661DEAAE14}" destId="{AD21EF7D-9BD0-4B61-A6FD-77CB66812953}" srcOrd="0" destOrd="0" presId="urn:microsoft.com/office/officeart/2008/layout/LinedList"/>
    <dgm:cxn modelId="{B2D5738A-2939-40F8-B618-2BDA439D069C}" type="presParOf" srcId="{F8756E0D-B7E2-4709-9F70-B9661DEAAE14}" destId="{01D5FEED-A89C-4B0D-AC95-1BC2310FC6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373524-515B-4F67-BA02-C2D182DF6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6F925E5-FF10-4AC1-8FFA-3CD79AFB19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A COMBINATION OF DIFFERENT EXERCISES EITHER TIMED OR REPETITION BASED.</a:t>
          </a:r>
        </a:p>
      </dgm:t>
    </dgm:pt>
    <dgm:pt modelId="{4205BB9A-E670-49D0-9340-0557A8103B7E}" type="parTrans" cxnId="{4A2C8941-9228-4F83-A6A9-AB021A3D1C45}">
      <dgm:prSet/>
      <dgm:spPr/>
      <dgm:t>
        <a:bodyPr/>
        <a:lstStyle/>
        <a:p>
          <a:endParaRPr lang="en-US"/>
        </a:p>
      </dgm:t>
    </dgm:pt>
    <dgm:pt modelId="{B1F02E2F-13BD-4648-B423-B7E71841B4FD}" type="sibTrans" cxnId="{4A2C8941-9228-4F83-A6A9-AB021A3D1C45}">
      <dgm:prSet/>
      <dgm:spPr/>
      <dgm:t>
        <a:bodyPr/>
        <a:lstStyle/>
        <a:p>
          <a:endParaRPr lang="en-US"/>
        </a:p>
      </dgm:t>
    </dgm:pt>
    <dgm:pt modelId="{173E9B2A-674D-409D-AF91-D95E11A07D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EXAMPLE: THREE 30 SECONDS ROUNDS CONTAINING 5 EXERCISES. </a:t>
          </a:r>
        </a:p>
      </dgm:t>
    </dgm:pt>
    <dgm:pt modelId="{BB7D8871-FBAC-40AC-8746-FEC5C3D5A5BD}" type="parTrans" cxnId="{295A700A-BB10-485E-AEFE-62E27A508C9D}">
      <dgm:prSet/>
      <dgm:spPr/>
      <dgm:t>
        <a:bodyPr/>
        <a:lstStyle/>
        <a:p>
          <a:endParaRPr lang="en-US"/>
        </a:p>
      </dgm:t>
    </dgm:pt>
    <dgm:pt modelId="{78F8AC30-680B-4408-8455-7E296FE35FD2}" type="sibTrans" cxnId="{295A700A-BB10-485E-AEFE-62E27A508C9D}">
      <dgm:prSet/>
      <dgm:spPr/>
      <dgm:t>
        <a:bodyPr/>
        <a:lstStyle/>
        <a:p>
          <a:endParaRPr lang="en-US"/>
        </a:p>
      </dgm:t>
    </dgm:pt>
    <dgm:pt modelId="{B3C402B0-C6A5-485D-ABE8-EDB1227E8B93}" type="pres">
      <dgm:prSet presAssocID="{61373524-515B-4F67-BA02-C2D182DF6F75}" presName="root" presStyleCnt="0">
        <dgm:presLayoutVars>
          <dgm:dir/>
          <dgm:resizeHandles val="exact"/>
        </dgm:presLayoutVars>
      </dgm:prSet>
      <dgm:spPr/>
    </dgm:pt>
    <dgm:pt modelId="{66D37412-2D22-49D6-8480-F19ACBB4BEF0}" type="pres">
      <dgm:prSet presAssocID="{86F925E5-FF10-4AC1-8FFA-3CD79AFB19AB}" presName="compNode" presStyleCnt="0"/>
      <dgm:spPr/>
    </dgm:pt>
    <dgm:pt modelId="{FE5F4C7F-4508-4857-B43B-A1DB809D855F}" type="pres">
      <dgm:prSet presAssocID="{86F925E5-FF10-4AC1-8FFA-3CD79AFB19AB}" presName="bgRect" presStyleLbl="bgShp" presStyleIdx="0" presStyleCnt="2"/>
      <dgm:spPr/>
    </dgm:pt>
    <dgm:pt modelId="{28B927D0-8C4E-43C1-BB18-4EB8E9427B85}" type="pres">
      <dgm:prSet presAssocID="{86F925E5-FF10-4AC1-8FFA-3CD79AFB19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C18804E-7ABB-4C24-AB41-836A0A701B73}" type="pres">
      <dgm:prSet presAssocID="{86F925E5-FF10-4AC1-8FFA-3CD79AFB19AB}" presName="spaceRect" presStyleCnt="0"/>
      <dgm:spPr/>
    </dgm:pt>
    <dgm:pt modelId="{70955696-AFB7-4F6F-9806-E6B2F9B24F28}" type="pres">
      <dgm:prSet presAssocID="{86F925E5-FF10-4AC1-8FFA-3CD79AFB19AB}" presName="parTx" presStyleLbl="revTx" presStyleIdx="0" presStyleCnt="2">
        <dgm:presLayoutVars>
          <dgm:chMax val="0"/>
          <dgm:chPref val="0"/>
        </dgm:presLayoutVars>
      </dgm:prSet>
      <dgm:spPr/>
    </dgm:pt>
    <dgm:pt modelId="{37622EF4-EAEF-4E83-BBB9-D4D68AB89610}" type="pres">
      <dgm:prSet presAssocID="{B1F02E2F-13BD-4648-B423-B7E71841B4FD}" presName="sibTrans" presStyleCnt="0"/>
      <dgm:spPr/>
    </dgm:pt>
    <dgm:pt modelId="{E86C77D2-4AF4-4BCD-9505-579A43563950}" type="pres">
      <dgm:prSet presAssocID="{173E9B2A-674D-409D-AF91-D95E11A07DA0}" presName="compNode" presStyleCnt="0"/>
      <dgm:spPr/>
    </dgm:pt>
    <dgm:pt modelId="{7CD5976B-A653-4614-A43C-7A54282AD1C3}" type="pres">
      <dgm:prSet presAssocID="{173E9B2A-674D-409D-AF91-D95E11A07DA0}" presName="bgRect" presStyleLbl="bgShp" presStyleIdx="1" presStyleCnt="2"/>
      <dgm:spPr/>
    </dgm:pt>
    <dgm:pt modelId="{2C3AAEE0-6CE7-4936-A4D7-705DF1025A15}" type="pres">
      <dgm:prSet presAssocID="{173E9B2A-674D-409D-AF91-D95E11A07DA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C6AB081F-338A-444B-8874-C34A4C8934C5}" type="pres">
      <dgm:prSet presAssocID="{173E9B2A-674D-409D-AF91-D95E11A07DA0}" presName="spaceRect" presStyleCnt="0"/>
      <dgm:spPr/>
    </dgm:pt>
    <dgm:pt modelId="{2843078D-9310-431B-83EC-352FD21A5A20}" type="pres">
      <dgm:prSet presAssocID="{173E9B2A-674D-409D-AF91-D95E11A07DA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5A700A-BB10-485E-AEFE-62E27A508C9D}" srcId="{61373524-515B-4F67-BA02-C2D182DF6F75}" destId="{173E9B2A-674D-409D-AF91-D95E11A07DA0}" srcOrd="1" destOrd="0" parTransId="{BB7D8871-FBAC-40AC-8746-FEC5C3D5A5BD}" sibTransId="{78F8AC30-680B-4408-8455-7E296FE35FD2}"/>
    <dgm:cxn modelId="{4A2C8941-9228-4F83-A6A9-AB021A3D1C45}" srcId="{61373524-515B-4F67-BA02-C2D182DF6F75}" destId="{86F925E5-FF10-4AC1-8FFA-3CD79AFB19AB}" srcOrd="0" destOrd="0" parTransId="{4205BB9A-E670-49D0-9340-0557A8103B7E}" sibTransId="{B1F02E2F-13BD-4648-B423-B7E71841B4FD}"/>
    <dgm:cxn modelId="{15384D96-8BEE-4183-9741-10D28992C1C5}" type="presOf" srcId="{173E9B2A-674D-409D-AF91-D95E11A07DA0}" destId="{2843078D-9310-431B-83EC-352FD21A5A20}" srcOrd="0" destOrd="0" presId="urn:microsoft.com/office/officeart/2018/2/layout/IconVerticalSolidList"/>
    <dgm:cxn modelId="{00F7D0B9-ECDB-48AB-8362-A78ADACBEEEF}" type="presOf" srcId="{61373524-515B-4F67-BA02-C2D182DF6F75}" destId="{B3C402B0-C6A5-485D-ABE8-EDB1227E8B93}" srcOrd="0" destOrd="0" presId="urn:microsoft.com/office/officeart/2018/2/layout/IconVerticalSolidList"/>
    <dgm:cxn modelId="{D6EFBFF5-92B7-4EFB-84B1-DF367DF03F7A}" type="presOf" srcId="{86F925E5-FF10-4AC1-8FFA-3CD79AFB19AB}" destId="{70955696-AFB7-4F6F-9806-E6B2F9B24F28}" srcOrd="0" destOrd="0" presId="urn:microsoft.com/office/officeart/2018/2/layout/IconVerticalSolidList"/>
    <dgm:cxn modelId="{4ADD6565-9E6D-4F3F-A1B9-5A3122B75879}" type="presParOf" srcId="{B3C402B0-C6A5-485D-ABE8-EDB1227E8B93}" destId="{66D37412-2D22-49D6-8480-F19ACBB4BEF0}" srcOrd="0" destOrd="0" presId="urn:microsoft.com/office/officeart/2018/2/layout/IconVerticalSolidList"/>
    <dgm:cxn modelId="{3B13BF9A-56C0-4481-9373-4A3CFE37787E}" type="presParOf" srcId="{66D37412-2D22-49D6-8480-F19ACBB4BEF0}" destId="{FE5F4C7F-4508-4857-B43B-A1DB809D855F}" srcOrd="0" destOrd="0" presId="urn:microsoft.com/office/officeart/2018/2/layout/IconVerticalSolidList"/>
    <dgm:cxn modelId="{4851FC21-461B-4AEE-BA3C-FFE7FE4D858F}" type="presParOf" srcId="{66D37412-2D22-49D6-8480-F19ACBB4BEF0}" destId="{28B927D0-8C4E-43C1-BB18-4EB8E9427B85}" srcOrd="1" destOrd="0" presId="urn:microsoft.com/office/officeart/2018/2/layout/IconVerticalSolidList"/>
    <dgm:cxn modelId="{71435139-8D44-4218-8228-A7F24AF10E58}" type="presParOf" srcId="{66D37412-2D22-49D6-8480-F19ACBB4BEF0}" destId="{FC18804E-7ABB-4C24-AB41-836A0A701B73}" srcOrd="2" destOrd="0" presId="urn:microsoft.com/office/officeart/2018/2/layout/IconVerticalSolidList"/>
    <dgm:cxn modelId="{5FCD2324-7649-4630-B047-E1CF78277972}" type="presParOf" srcId="{66D37412-2D22-49D6-8480-F19ACBB4BEF0}" destId="{70955696-AFB7-4F6F-9806-E6B2F9B24F28}" srcOrd="3" destOrd="0" presId="urn:microsoft.com/office/officeart/2018/2/layout/IconVerticalSolidList"/>
    <dgm:cxn modelId="{CB249A7C-A282-43B9-8F9E-0B1FD8B6D3CF}" type="presParOf" srcId="{B3C402B0-C6A5-485D-ABE8-EDB1227E8B93}" destId="{37622EF4-EAEF-4E83-BBB9-D4D68AB89610}" srcOrd="1" destOrd="0" presId="urn:microsoft.com/office/officeart/2018/2/layout/IconVerticalSolidList"/>
    <dgm:cxn modelId="{1DE12545-E303-4080-9CFA-CD5B2B25F4E9}" type="presParOf" srcId="{B3C402B0-C6A5-485D-ABE8-EDB1227E8B93}" destId="{E86C77D2-4AF4-4BCD-9505-579A43563950}" srcOrd="2" destOrd="0" presId="urn:microsoft.com/office/officeart/2018/2/layout/IconVerticalSolidList"/>
    <dgm:cxn modelId="{E2E85007-E45F-41FE-A6C9-9936D17BDE5C}" type="presParOf" srcId="{E86C77D2-4AF4-4BCD-9505-579A43563950}" destId="{7CD5976B-A653-4614-A43C-7A54282AD1C3}" srcOrd="0" destOrd="0" presId="urn:microsoft.com/office/officeart/2018/2/layout/IconVerticalSolidList"/>
    <dgm:cxn modelId="{E1D9AA75-10AD-4E73-98DB-4BAAA8177F06}" type="presParOf" srcId="{E86C77D2-4AF4-4BCD-9505-579A43563950}" destId="{2C3AAEE0-6CE7-4936-A4D7-705DF1025A15}" srcOrd="1" destOrd="0" presId="urn:microsoft.com/office/officeart/2018/2/layout/IconVerticalSolidList"/>
    <dgm:cxn modelId="{1EB0EE77-4A9A-4C7A-98C4-860F11BC2256}" type="presParOf" srcId="{E86C77D2-4AF4-4BCD-9505-579A43563950}" destId="{C6AB081F-338A-444B-8874-C34A4C8934C5}" srcOrd="2" destOrd="0" presId="urn:microsoft.com/office/officeart/2018/2/layout/IconVerticalSolidList"/>
    <dgm:cxn modelId="{E598B082-57D8-46CB-B4C6-577BFFAC147D}" type="presParOf" srcId="{E86C77D2-4AF4-4BCD-9505-579A43563950}" destId="{2843078D-9310-431B-83EC-352FD21A5A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1968259"/>
          <a:ext cx="66668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33341" y="1746859"/>
          <a:ext cx="4666783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A) Have a seat quietly in my teachers’ attendance area</a:t>
          </a:r>
        </a:p>
      </dsp:txBody>
      <dsp:txXfrm>
        <a:off x="354957" y="1768475"/>
        <a:ext cx="4623551" cy="399568"/>
      </dsp:txXfrm>
    </dsp:sp>
    <dsp:sp modelId="{2354688F-C437-4ABC-83EC-A49DE0604611}">
      <dsp:nvSpPr>
        <dsp:cNvPr id="0" name=""/>
        <dsp:cNvSpPr/>
      </dsp:nvSpPr>
      <dsp:spPr>
        <a:xfrm>
          <a:off x="0" y="2648660"/>
          <a:ext cx="66668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33341" y="2427259"/>
          <a:ext cx="4666783" cy="4428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B) Run around gym</a:t>
          </a:r>
        </a:p>
      </dsp:txBody>
      <dsp:txXfrm>
        <a:off x="354957" y="2448875"/>
        <a:ext cx="4623551" cy="399568"/>
      </dsp:txXfrm>
    </dsp:sp>
    <dsp:sp modelId="{D3C1F36E-F23B-4BA4-ADC8-8C4E8C3C9776}">
      <dsp:nvSpPr>
        <dsp:cNvPr id="0" name=""/>
        <dsp:cNvSpPr/>
      </dsp:nvSpPr>
      <dsp:spPr>
        <a:xfrm>
          <a:off x="0" y="3329060"/>
          <a:ext cx="66668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60CFA-5434-4C58-B196-128520D74A39}">
      <dsp:nvSpPr>
        <dsp:cNvPr id="0" name=""/>
        <dsp:cNvSpPr/>
      </dsp:nvSpPr>
      <dsp:spPr>
        <a:xfrm>
          <a:off x="333341" y="3107660"/>
          <a:ext cx="4666783" cy="4428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C) Be in another classroom attendance area</a:t>
          </a:r>
        </a:p>
      </dsp:txBody>
      <dsp:txXfrm>
        <a:off x="354957" y="3129276"/>
        <a:ext cx="462355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2408900"/>
          <a:ext cx="787576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93788" y="2202557"/>
          <a:ext cx="5513034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80" tIns="0" rIns="2083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A) Have a seat quietly in attendance area unless instructed otherwise</a:t>
          </a:r>
        </a:p>
      </dsp:txBody>
      <dsp:txXfrm>
        <a:off x="413963" y="2222732"/>
        <a:ext cx="5472684" cy="372930"/>
      </dsp:txXfrm>
    </dsp:sp>
    <dsp:sp modelId="{2354688F-C437-4ABC-83EC-A49DE0604611}">
      <dsp:nvSpPr>
        <dsp:cNvPr id="0" name=""/>
        <dsp:cNvSpPr/>
      </dsp:nvSpPr>
      <dsp:spPr>
        <a:xfrm>
          <a:off x="0" y="3044237"/>
          <a:ext cx="787576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93788" y="2837597"/>
          <a:ext cx="5513034" cy="4132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80" tIns="0" rIns="2083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B) Run around gym</a:t>
          </a:r>
        </a:p>
      </dsp:txBody>
      <dsp:txXfrm>
        <a:off x="413963" y="2857772"/>
        <a:ext cx="5472684" cy="372930"/>
      </dsp:txXfrm>
    </dsp:sp>
    <dsp:sp modelId="{D3C1F36E-F23B-4BA4-ADC8-8C4E8C3C9776}">
      <dsp:nvSpPr>
        <dsp:cNvPr id="0" name=""/>
        <dsp:cNvSpPr/>
      </dsp:nvSpPr>
      <dsp:spPr>
        <a:xfrm>
          <a:off x="0" y="3679277"/>
          <a:ext cx="787576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60CFA-5434-4C58-B196-128520D74A39}">
      <dsp:nvSpPr>
        <dsp:cNvPr id="0" name=""/>
        <dsp:cNvSpPr/>
      </dsp:nvSpPr>
      <dsp:spPr>
        <a:xfrm>
          <a:off x="393788" y="3472637"/>
          <a:ext cx="5513034" cy="4132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380" tIns="0" rIns="2083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C) Be in another classroom attendance area</a:t>
          </a:r>
        </a:p>
      </dsp:txBody>
      <dsp:txXfrm>
        <a:off x="413963" y="3492812"/>
        <a:ext cx="5472684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969259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33341" y="3937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A) NO</a:t>
          </a:r>
        </a:p>
      </dsp:txBody>
      <dsp:txXfrm>
        <a:off x="424127" y="130165"/>
        <a:ext cx="4485211" cy="1678188"/>
      </dsp:txXfrm>
    </dsp:sp>
    <dsp:sp modelId="{2354688F-C437-4ABC-83EC-A49DE0604611}">
      <dsp:nvSpPr>
        <dsp:cNvPr id="0" name=""/>
        <dsp:cNvSpPr/>
      </dsp:nvSpPr>
      <dsp:spPr>
        <a:xfrm>
          <a:off x="0" y="3826940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33341" y="289705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B) YES</a:t>
          </a:r>
        </a:p>
      </dsp:txBody>
      <dsp:txXfrm>
        <a:off x="424127" y="2987845"/>
        <a:ext cx="4485211" cy="1678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969259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33341" y="3937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A) OUTSIDE</a:t>
          </a:r>
        </a:p>
      </dsp:txBody>
      <dsp:txXfrm>
        <a:off x="424127" y="130165"/>
        <a:ext cx="4485211" cy="1678188"/>
      </dsp:txXfrm>
    </dsp:sp>
    <dsp:sp modelId="{2354688F-C437-4ABC-83EC-A49DE0604611}">
      <dsp:nvSpPr>
        <dsp:cNvPr id="0" name=""/>
        <dsp:cNvSpPr/>
      </dsp:nvSpPr>
      <dsp:spPr>
        <a:xfrm>
          <a:off x="0" y="3826940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33341" y="289705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B) INSIDE</a:t>
          </a:r>
        </a:p>
      </dsp:txBody>
      <dsp:txXfrm>
        <a:off x="424127" y="2987845"/>
        <a:ext cx="4485211" cy="1678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969259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33341" y="3937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A) NO</a:t>
          </a:r>
        </a:p>
      </dsp:txBody>
      <dsp:txXfrm>
        <a:off x="424127" y="130165"/>
        <a:ext cx="4485211" cy="1678188"/>
      </dsp:txXfrm>
    </dsp:sp>
    <dsp:sp modelId="{2354688F-C437-4ABC-83EC-A49DE0604611}">
      <dsp:nvSpPr>
        <dsp:cNvPr id="0" name=""/>
        <dsp:cNvSpPr/>
      </dsp:nvSpPr>
      <dsp:spPr>
        <a:xfrm>
          <a:off x="0" y="3826940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33341" y="289705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B) YES</a:t>
          </a:r>
        </a:p>
      </dsp:txBody>
      <dsp:txXfrm>
        <a:off x="424127" y="2987845"/>
        <a:ext cx="4485211" cy="1678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BD95A-0206-48A3-99A1-87D58690E63F}">
      <dsp:nvSpPr>
        <dsp:cNvPr id="0" name=""/>
        <dsp:cNvSpPr/>
      </dsp:nvSpPr>
      <dsp:spPr>
        <a:xfrm>
          <a:off x="0" y="969259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FD070-3962-4EA8-A294-B85860881FE8}">
      <dsp:nvSpPr>
        <dsp:cNvPr id="0" name=""/>
        <dsp:cNvSpPr/>
      </dsp:nvSpPr>
      <dsp:spPr>
        <a:xfrm>
          <a:off x="333341" y="3937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A) NO</a:t>
          </a:r>
        </a:p>
      </dsp:txBody>
      <dsp:txXfrm>
        <a:off x="424127" y="130165"/>
        <a:ext cx="4485211" cy="1678188"/>
      </dsp:txXfrm>
    </dsp:sp>
    <dsp:sp modelId="{2354688F-C437-4ABC-83EC-A49DE0604611}">
      <dsp:nvSpPr>
        <dsp:cNvPr id="0" name=""/>
        <dsp:cNvSpPr/>
      </dsp:nvSpPr>
      <dsp:spPr>
        <a:xfrm>
          <a:off x="0" y="3826940"/>
          <a:ext cx="666683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BD882-0ACC-46D6-8F68-181B23505AAD}">
      <dsp:nvSpPr>
        <dsp:cNvPr id="0" name=""/>
        <dsp:cNvSpPr/>
      </dsp:nvSpPr>
      <dsp:spPr>
        <a:xfrm>
          <a:off x="333341" y="2897059"/>
          <a:ext cx="4666783" cy="18597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B) YES</a:t>
          </a:r>
        </a:p>
      </dsp:txBody>
      <dsp:txXfrm>
        <a:off x="424127" y="2987845"/>
        <a:ext cx="4485211" cy="1678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15C43-A75B-4A5E-9E5A-AA200474ABD6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51F05E-FCD2-496E-8796-E4D579C517B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solidFill>
                <a:schemeClr val="tx1"/>
              </a:solidFill>
              <a:latin typeface="Agency FB" panose="020B0503020202020204" pitchFamily="34" charset="0"/>
            </a:rPr>
            <a:t>CARDIOVASCULAR ENDURANCE</a:t>
          </a:r>
        </a:p>
      </dsp:txBody>
      <dsp:txXfrm>
        <a:off x="0" y="531"/>
        <a:ext cx="10515600" cy="870055"/>
      </dsp:txXfrm>
    </dsp:sp>
    <dsp:sp modelId="{2222D238-726C-4C5B-B1CF-8382BD67EED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9B8962-7416-49DD-A1A0-CC573AB2FA0B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latin typeface="Agency FB" panose="020B0503020202020204" pitchFamily="34" charset="0"/>
            </a:rPr>
            <a:t>FLEXIBILITY</a:t>
          </a:r>
        </a:p>
      </dsp:txBody>
      <dsp:txXfrm>
        <a:off x="0" y="870586"/>
        <a:ext cx="10515600" cy="870055"/>
      </dsp:txXfrm>
    </dsp:sp>
    <dsp:sp modelId="{B939EA39-097A-49E3-A543-E27CD62EE5E9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0C0F6A-2B64-418F-ABD7-97652FE873A2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latin typeface="Agency FB" panose="020B0503020202020204" pitchFamily="34" charset="0"/>
            </a:rPr>
            <a:t>BODY COMPOSITION </a:t>
          </a:r>
        </a:p>
      </dsp:txBody>
      <dsp:txXfrm>
        <a:off x="0" y="1740641"/>
        <a:ext cx="10515600" cy="870055"/>
      </dsp:txXfrm>
    </dsp:sp>
    <dsp:sp modelId="{D1E6221A-C375-49A5-8E31-9162A17E4AFE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34372D-7CDE-4025-84C2-E36E3E4C27F7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latin typeface="Agency FB" panose="020B0503020202020204" pitchFamily="34" charset="0"/>
            </a:rPr>
            <a:t>MUSCULAR STRENGTH</a:t>
          </a:r>
        </a:p>
      </dsp:txBody>
      <dsp:txXfrm>
        <a:off x="0" y="2610696"/>
        <a:ext cx="10515600" cy="870055"/>
      </dsp:txXfrm>
    </dsp:sp>
    <dsp:sp modelId="{5157726F-CEFB-41AF-A01B-21D9BCE37C0E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21EF7D-9BD0-4B61-A6FD-77CB66812953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latin typeface="Agency FB" panose="020B0503020202020204" pitchFamily="34" charset="0"/>
            </a:rPr>
            <a:t>MUSCULAR ENDURANCE</a:t>
          </a:r>
        </a:p>
      </dsp:txBody>
      <dsp:txXfrm>
        <a:off x="0" y="3480751"/>
        <a:ext cx="10515600" cy="8700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F4C7F-4508-4857-B43B-A1DB809D855F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927D0-8C4E-43C1-BB18-4EB8E9427B85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55696-AFB7-4F6F-9806-E6B2F9B24F28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A COMBINATION OF DIFFERENT EXERCISES EITHER TIMED OR REPETITION BASED.</a:t>
          </a:r>
        </a:p>
      </dsp:txBody>
      <dsp:txXfrm>
        <a:off x="1507738" y="707092"/>
        <a:ext cx="9007861" cy="1305401"/>
      </dsp:txXfrm>
    </dsp:sp>
    <dsp:sp modelId="{7CD5976B-A653-4614-A43C-7A54282AD1C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AAEE0-6CE7-4936-A4D7-705DF1025A1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3078D-9310-431B-83EC-352FD21A5A20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EXAMPLE: THREE 30 SECONDS ROUNDS CONTAINING 5 EXERCISES. 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26A61-7EA3-4E19-9795-68C7BA62864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DF7CC-3955-4230-8391-41ED2C107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BE26-DEF9-465D-A521-D9D17D05DA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57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BE26-DEF9-465D-A521-D9D17D05DA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57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emphasizes the importance of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BE26-DEF9-465D-A521-D9D17D05DA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00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students read ALL the bullet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BE26-DEF9-465D-A521-D9D17D05DA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emphasizes the importance of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ABE26-DEF9-465D-A521-D9D17D05DA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Teacher emphasizes the importance of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ABE26-DEF9-465D-A521-D9D17D05DA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1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985B-1EBA-19EE-6B74-325191BCE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6C7FD-F66C-204A-0605-472EA7313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34A6-D3A9-F53E-29F0-520AC7D0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DF226-2308-AE7D-B2A7-4D327176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F20B5-488A-C9DB-66ED-D5886C8B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7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DC26-C6EB-74BF-85DF-B7CDAB9B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9B0EF-B09A-0A71-D8DD-83F3FBCC6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0DD4-0223-6A9A-2FAF-F351BDB6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C5B6-274D-0E99-2BA0-28DA44E0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FF0B-10C5-4FDA-F396-B6248747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3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7EC68-8D30-0F22-1043-BBF55B129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EC0-087C-D1CA-FAD3-A95E1554F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4A8C-0C9B-1E35-9171-5FA4A270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40B9-25D2-4C58-A75C-D2D64BDC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4BAB6-F2DF-96A1-7B75-50BA2EE9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3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575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56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99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3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0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49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0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FBF-8FC4-508F-F934-96DF4F9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0FDB-6874-7F7B-6BF8-5B462D1CF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C87A-C88F-5BF2-2422-FBB9E091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5104-34C9-1D16-F19A-C19CE122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246E-67D4-ED46-D366-5BA85491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46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3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50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23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98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89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7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42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0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1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554E-A196-7D6B-1F12-F745360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E3A8-9F18-F71E-4120-9530422F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EC3BA-74AA-4080-9C65-99F5FA09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A540C-FCE6-969D-F4C8-595EC357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A47B-6DF9-40CC-5758-543B825B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11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22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27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15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10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94D3-AEA7-1CFF-59EC-88D35989B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C8E67-CF8A-3EBF-5F0B-9B476E651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0B2B4-601D-6E29-B23E-98DDCBE2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FC1F8-86C8-462C-A41D-0804234E5ED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803C9-2D98-90A8-A9E1-578BF17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7D29-1DB3-F011-9DD9-9EDCA2D7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9C31-9322-407B-B58C-A16F9203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EA4-6327-28D5-5A3C-A3914D04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AF3CA-1BB9-1B88-FACC-D2C1DE397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70BE-8ADF-C393-6AE2-00102B0A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F4E3A-992F-B006-B720-117CDDDF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C29C-88E5-4114-B241-DBA730CB51A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2AB3D-379F-62B3-AFEA-25054052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8D126-5CFC-6200-FD1B-985F3834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F94A-3432-4BB4-9039-C49CDE762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330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BC11-1CA3-E9D4-C1FE-AE35FE3B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D382-3AAC-B9EE-80EE-2187FCC0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827B-B8CF-C42A-74BF-2F233E04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C29C-88E5-4114-B241-DBA730CB51A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6275-CAD7-9660-DD02-E49B4CE3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C1586-3F98-8179-FBDF-EEAFCBC0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DF94A-3432-4BB4-9039-C49CDE762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275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7B09-8229-AA2E-D3BD-CC2B24EC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59F6-E092-8F44-3BC9-C49A6E1DD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9BEC-6079-7B00-1AAA-93693215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3FDD-996E-46A1-A13E-77810C19E98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9DFA-3102-AEEF-0D84-AA0A60BB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E0A7-939F-061E-412F-A3FC9D15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125E-742E-4DE3-9609-99C12354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32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F5CB-7CCD-B207-6DBB-587EAE1A6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56D57-35BB-91CC-51B8-29CC24C98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3147C-4EA9-F9F3-7DCD-6577EE45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3FDD-996E-46A1-A13E-77810C19E98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94BE-5846-B10D-9DAE-8C4BE7ED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85E0-15BB-DB21-E7DE-A98E9F12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125E-742E-4DE3-9609-99C12354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261F-F9B8-E401-77F6-CF4DFEB4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ACC25-85B1-FBCA-1324-0A4210E42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2F016-F5CF-B8A6-DBB9-953BCE8DD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64834-9AF2-33D9-1596-F50ABF5B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6C661-2D6E-0C5A-648C-A43C0DE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4792-3E42-3BC6-384F-1061E727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DA8-7FB7-E5D1-B60E-C04795B1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8D9E5-37A7-62AC-5F08-DF0512B1C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A3C71-3502-C464-5D0B-939CA759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EE290-88DB-25EF-4B51-69218B10A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72E60-B766-2791-CA7C-F2B5E8AEC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182E0-3236-D491-6596-8876A190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DB9CD-3E01-C5A9-4CEB-2E7D83D4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ECBC-B8C6-B593-5629-2FC91B45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2136-CBEA-DF91-76E3-DFCC0146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36442-2A03-43C1-7269-6541657C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79979-143C-8A94-BB3F-18AEF89A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01043-0E52-2223-CF84-D61E959B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6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D6FB3-A783-C181-4A6A-DED4A321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14FF6-1A15-B470-2446-0CE04E02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3E725-2CFC-DC55-A578-C8BE36E2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88D2-EA88-3345-5CF2-8A1F737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0BAD-918C-8724-22CC-69DF70E9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6BFA8-6184-F3BE-41D5-D5292D79B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EB7FE-3FBB-2DD4-D73C-62A78FCA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D715E-FF4E-C9F5-940F-C2235842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CD21F-2023-D9AF-7B8B-FA1B165D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1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909B-DF37-2822-ADCB-59C2E73E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9C2C1-F184-3A52-B7E9-1FC85737C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5FCF9-6090-79AF-B213-02992318E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CCBB-C113-20A0-FFC1-3FD304D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C8218-F186-CC72-79D8-6A96110D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8BA92-5C23-FDE7-68E6-FF266D51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162B1-DDDD-16B0-706B-2CE8059C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215FB-35EA-626B-384A-2CECF31BF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FAEF3-8F4A-B8EB-EB6E-94F51AF38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F1CA-3A06-4FE0-B197-F865CBF70D8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B366-4A19-B807-6A5E-169CE47E6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381C-BBB1-2B89-9DEE-E68515EC7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CD2A-E261-44ED-83F6-3626A20E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51" r:id="rId3"/>
    <p:sldLayoutId id="2147483688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75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364D5-0170-0CFB-B42B-6017DBD9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96AE2-3294-AE6E-A9D7-1241C3E0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3EE1-BDCB-F3D5-2D47-ADC28C8C5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C1F8-86C8-462C-A41D-0804234E5ED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CBA1A-478E-6A55-9048-19338E1FA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83DCC-43EE-A8F1-FD31-09423BEED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9C31-9322-407B-B58C-A16F9203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5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AE272-C949-ECC5-80F0-6A761175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F112-FDD9-E686-51F0-DD5B1214F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5674E-2638-F05C-2CAA-931D918A0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C29C-88E5-4114-B241-DBA730CB51A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03D-F488-0377-728F-4F00C5BB3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69FD-4F73-777E-5953-FA7E9CA3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DF94A-3432-4BB4-9039-C49CDE762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6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1A8E9-3E72-036D-B39B-019FF0D7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1D38-CBEC-3059-2AF8-69BCD6975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BB99-A8C1-C554-2F74-1207254A3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3FDD-996E-46A1-A13E-77810C19E98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A079-6A98-C406-6BE1-07B9AB661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5FF6F-D6B8-BD30-B05E-2957FFC9D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F125E-742E-4DE3-9609-99C12354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1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https://www.youtube.com/embed/CbxT_XCvzCY?feature=oembed" TargetMode="External"/><Relationship Id="rId1" Type="http://schemas.openxmlformats.org/officeDocument/2006/relationships/video" Target="https://www.youtube.com/embed/mVPzAPqHyxw?feature=oembed" TargetMode="Externa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cuny-csi-ap-1/chapter/neuromuscular-junctions-and-muscle-contraction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4.jpe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leaf&#10;&#10;Description automatically generated">
            <a:extLst>
              <a:ext uri="{FF2B5EF4-FFF2-40B4-BE49-F238E27FC236}">
                <a16:creationId xmlns:a16="http://schemas.microsoft.com/office/drawing/2014/main" id="{D9EA06AD-B89F-B050-0B19-3B215D93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7E6E6">
                <a:tint val="45000"/>
                <a:satMod val="400000"/>
              </a:srgbClr>
            </a:duotone>
            <a:alphaModFix amt="25000"/>
          </a:blip>
          <a:srcRect t="5020" b="1071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zzles in brain">
            <a:extLst>
              <a:ext uri="{FF2B5EF4-FFF2-40B4-BE49-F238E27FC236}">
                <a16:creationId xmlns:a16="http://schemas.microsoft.com/office/drawing/2014/main" id="{9F573A97-18A8-AB71-8B47-63D770252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r="1494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752F0-DFD3-D14A-9223-7C8104CFD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Bahnschrift" panose="020B0502040204020203" pitchFamily="34" charset="0"/>
              </a:rPr>
              <a:t>WEEK 9: 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72F39-0309-7A22-46FF-188EFC70C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PHYSICAL EDUCATION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88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29124-43AB-2F3D-CE05-16CF24F6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60" y="213974"/>
            <a:ext cx="4747280" cy="18949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highlight>
                  <a:srgbClr val="0000FF"/>
                </a:highlight>
                <a:latin typeface="Agency FB" panose="020B0503020202020204" pitchFamily="34" charset="0"/>
              </a:rPr>
              <a:t>NAME THE 5 MAJOR FITNESS COMPONENTS.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umbbell">
            <a:extLst>
              <a:ext uri="{FF2B5EF4-FFF2-40B4-BE49-F238E27FC236}">
                <a16:creationId xmlns:a16="http://schemas.microsoft.com/office/drawing/2014/main" id="{8EAC2CB3-6E28-6C95-1457-D0CF80D7C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FF8D3-104A-52CD-C1AB-DEA1CCF889CF}"/>
              </a:ext>
            </a:extLst>
          </p:cNvPr>
          <p:cNvSpPr txBox="1"/>
          <p:nvPr/>
        </p:nvSpPr>
        <p:spPr>
          <a:xfrm>
            <a:off x="647521" y="2956384"/>
            <a:ext cx="5153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3600">
                <a:solidFill>
                  <a:schemeClr val="bg1"/>
                </a:solidFill>
                <a:latin typeface="Agency FB" panose="020B0503020202020204" pitchFamily="34" charset="0"/>
              </a:rPr>
              <a:t>CARDIOVASCULAR ENDURANCE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600">
                <a:solidFill>
                  <a:schemeClr val="bg1"/>
                </a:solidFill>
                <a:latin typeface="Agency FB" panose="020B0503020202020204" pitchFamily="34" charset="0"/>
              </a:rPr>
              <a:t>FLEXIBILITY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600">
                <a:solidFill>
                  <a:schemeClr val="bg1"/>
                </a:solidFill>
                <a:latin typeface="Agency FB" panose="020B0503020202020204" pitchFamily="34" charset="0"/>
              </a:rPr>
              <a:t>BODY COMPOSITION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600">
                <a:solidFill>
                  <a:schemeClr val="bg1"/>
                </a:solidFill>
                <a:latin typeface="Agency FB" panose="020B0503020202020204" pitchFamily="34" charset="0"/>
              </a:rPr>
              <a:t>MUSCULAR STRENGTH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600">
                <a:solidFill>
                  <a:schemeClr val="bg1"/>
                </a:solidFill>
                <a:latin typeface="Agency FB" panose="020B0503020202020204" pitchFamily="34" charset="0"/>
              </a:rPr>
              <a:t>MUSCULAR ENDURANCE</a:t>
            </a:r>
          </a:p>
        </p:txBody>
      </p:sp>
    </p:spTree>
    <p:extLst>
      <p:ext uri="{BB962C8B-B14F-4D97-AF65-F5344CB8AC3E}">
        <p14:creationId xmlns:p14="http://schemas.microsoft.com/office/powerpoint/2010/main" val="79212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73700-2BE8-08F4-C3EA-2987B5567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4EE51-5F83-43C8-BBA6-E967E60DD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INTRODUCTORY VOCABULARY REVIEW</a:t>
            </a:r>
          </a:p>
        </p:txBody>
      </p:sp>
    </p:spTree>
    <p:extLst>
      <p:ext uri="{BB962C8B-B14F-4D97-AF65-F5344CB8AC3E}">
        <p14:creationId xmlns:p14="http://schemas.microsoft.com/office/powerpoint/2010/main" val="3968286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le with measuring tape">
            <a:extLst>
              <a:ext uri="{FF2B5EF4-FFF2-40B4-BE49-F238E27FC236}">
                <a16:creationId xmlns:a16="http://schemas.microsoft.com/office/drawing/2014/main" id="{5CFF8CF4-FBD0-BA9C-19F0-8B557207F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2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BODY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>
                <a:effectLst/>
              </a:rPr>
              <a:t>The ratio of fat, muscle, and other tissues in the body.</a:t>
            </a:r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02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US" sz="3400"/>
              <a:t>CARDIOVASCULAR HEALTH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>
                <a:effectLst/>
                <a:latin typeface="Söhne"/>
              </a:rPr>
              <a:t>Relating to the heart and blood vessels; cardiovascular exercises include activities that increase heart rate.</a:t>
            </a:r>
            <a:endParaRPr lang="en-US" sz="2000"/>
          </a:p>
        </p:txBody>
      </p:sp>
      <p:pic>
        <p:nvPicPr>
          <p:cNvPr id="7" name="Graphic 6" descr="Swimming with solid fill">
            <a:extLst>
              <a:ext uri="{FF2B5EF4-FFF2-40B4-BE49-F238E27FC236}">
                <a16:creationId xmlns:a16="http://schemas.microsoft.com/office/drawing/2014/main" id="{5C3DD542-11B1-DA7F-7BF8-01215617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1988" y="583207"/>
            <a:ext cx="2112264" cy="2112264"/>
          </a:xfrm>
          <a:prstGeom prst="rect">
            <a:avLst/>
          </a:prstGeom>
        </p:spPr>
      </p:pic>
      <p:pic>
        <p:nvPicPr>
          <p:cNvPr id="9" name="Graphic 8" descr="Cycling with solid fill">
            <a:extLst>
              <a:ext uri="{FF2B5EF4-FFF2-40B4-BE49-F238E27FC236}">
                <a16:creationId xmlns:a16="http://schemas.microsoft.com/office/drawing/2014/main" id="{4D91C8B4-D68D-C585-00EC-BBCE4E1D3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5340" y="583207"/>
            <a:ext cx="2112264" cy="2112264"/>
          </a:xfrm>
          <a:prstGeom prst="rect">
            <a:avLst/>
          </a:prstGeom>
        </p:spPr>
      </p:pic>
      <p:pic>
        <p:nvPicPr>
          <p:cNvPr id="1026" name="Picture 2" descr="Run Sport Exercise Vector Icon Illustration Stock Illustration - Download  Image Now - Icon, Running, Sport - iStock">
            <a:extLst>
              <a:ext uri="{FF2B5EF4-FFF2-40B4-BE49-F238E27FC236}">
                <a16:creationId xmlns:a16="http://schemas.microsoft.com/office/drawing/2014/main" id="{B43D4EEC-D3C1-1A85-CD52-D845D8DC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0836" y="2897934"/>
            <a:ext cx="3817918" cy="328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8409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089" y="1511968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b="0" i="0">
                <a:effectLst/>
              </a:rPr>
              <a:t>The range of motion in joints and muscles.</a:t>
            </a:r>
            <a:endParaRPr lang="en-US"/>
          </a:p>
        </p:txBody>
      </p:sp>
      <p:pic>
        <p:nvPicPr>
          <p:cNvPr id="9" name="Graphic 8" descr="Yoga with solid fill">
            <a:extLst>
              <a:ext uri="{FF2B5EF4-FFF2-40B4-BE49-F238E27FC236}">
                <a16:creationId xmlns:a16="http://schemas.microsoft.com/office/drawing/2014/main" id="{E90C7EA4-C3D9-EFDD-66EC-0AF6ADC6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590" y="2399493"/>
            <a:ext cx="3879879" cy="3879879"/>
          </a:xfrm>
          <a:prstGeom prst="rect">
            <a:avLst/>
          </a:prstGeom>
        </p:spPr>
      </p:pic>
      <p:pic>
        <p:nvPicPr>
          <p:cNvPr id="7" name="Graphic 6" descr="Yoga with solid fill">
            <a:extLst>
              <a:ext uri="{FF2B5EF4-FFF2-40B4-BE49-F238E27FC236}">
                <a16:creationId xmlns:a16="http://schemas.microsoft.com/office/drawing/2014/main" id="{373FC956-6F49-3557-C68F-F06067BB0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31" y="2399494"/>
            <a:ext cx="3879878" cy="38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9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umbbells on a gym floor">
            <a:extLst>
              <a:ext uri="{FF2B5EF4-FFF2-40B4-BE49-F238E27FC236}">
                <a16:creationId xmlns:a16="http://schemas.microsoft.com/office/drawing/2014/main" id="{07C702CB-851E-6B71-CCB2-5FF05A96A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0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353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MUSCULAR ENDURANCE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9" y="5649849"/>
            <a:ext cx="346328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>
                <a:effectLst/>
              </a:rPr>
              <a:t>The ability to sustain physical activity for an extended period.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29576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371600"/>
            <a:ext cx="4670661" cy="30308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MUSCULAR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4670660" cy="12878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</a:rPr>
              <a:t>The ability of muscles to exert force against resistance.</a:t>
            </a:r>
            <a:endParaRPr lang="en-US"/>
          </a:p>
        </p:txBody>
      </p:sp>
      <p:pic>
        <p:nvPicPr>
          <p:cNvPr id="5" name="Picture 4" descr="Gymnast performing on rings">
            <a:extLst>
              <a:ext uri="{FF2B5EF4-FFF2-40B4-BE49-F238E27FC236}">
                <a16:creationId xmlns:a16="http://schemas.microsoft.com/office/drawing/2014/main" id="{E378C35C-395D-3D84-BA33-0612E5988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0" r="10106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  <a:noFill/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B855A0F-7FDA-4FF1-8185-BF3CDF49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52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EFFF-319B-AB84-CDCE-FCCC735C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US"/>
              <a:t>FITNESS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F25B-D575-9F2D-0873-60FDA788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</a:rPr>
              <a:t>The state of being physically healthy and in good shape.</a:t>
            </a:r>
            <a:endParaRPr lang="en-US" dirty="0"/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FC0A954B-69AB-3B09-2257-CA1C82700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5748569" y="1134715"/>
            <a:ext cx="5799963" cy="4588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672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EA70-CADA-F11D-084E-86C9B0DE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gency FB" panose="020B0503020202020204" pitchFamily="34" charset="0"/>
              </a:rPr>
              <a:t>FITNESS COMPONENTS COMPREHENSION 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2E351-4E9D-C6F6-6DA5-F06BA409C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1) W</a:t>
            </a:r>
            <a:r>
              <a:rPr lang="en-US" sz="2800" b="0" i="0">
                <a:effectLst/>
                <a:latin typeface="Agency FB" panose="020B0503020202020204" pitchFamily="34" charset="0"/>
              </a:rPr>
              <a:t>HAT YOUR BODY IS MADE OF, LIKE MUSCLES, BONES, AND FAT.</a:t>
            </a:r>
            <a:endParaRPr lang="en-US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n-US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A) CARDIOVASCULAR ENDURANCE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B) FLEXIBILITY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C) BODY COMPOSITION 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D) MUSCULAR STRENGTH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E) MUSCULAR ENDURANCE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2A740-23A9-815C-C182-F5D7E2366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2) HOW STRONG YOUR HEART AND LUNGS ARE. 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A) CARDIOVASCULAR ENDURANCE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B) FLEXIBILITY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C) BODY COMPOSITION 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D) MUSCULAR STRENGTH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E) MUSCULAR ENDURANCE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7DD3BC6-FD41-0931-B731-CFC476954682}"/>
              </a:ext>
            </a:extLst>
          </p:cNvPr>
          <p:cNvSpPr/>
          <p:nvPr/>
        </p:nvSpPr>
        <p:spPr>
          <a:xfrm rot="10800000">
            <a:off x="3460812" y="4303135"/>
            <a:ext cx="337351" cy="29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C2BC844-69D0-ED3F-264E-FA55F0030E15}"/>
              </a:ext>
            </a:extLst>
          </p:cNvPr>
          <p:cNvSpPr/>
          <p:nvPr/>
        </p:nvSpPr>
        <p:spPr>
          <a:xfrm rot="10800000">
            <a:off x="10053985" y="3282518"/>
            <a:ext cx="337351" cy="29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8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EA70-CADA-F11D-084E-86C9B0DE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FITNESS COMPONENTS </a:t>
            </a:r>
            <a:r>
              <a:rPr lang="en-US">
                <a:latin typeface="Agency FB" panose="020B0503020202020204" pitchFamily="34" charset="0"/>
              </a:rPr>
              <a:t>COMPREHENSION 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2E351-4E9D-C6F6-6DA5-F06BA409C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417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3) H</a:t>
            </a:r>
            <a:r>
              <a:rPr lang="en-US" sz="2800">
                <a:latin typeface="Agency FB" panose="020B0503020202020204" pitchFamily="34" charset="0"/>
              </a:rPr>
              <a:t>OW LONG YOUR MUSCLES CAN KEEP WORKING WITHOUT GETTING TIRED.</a:t>
            </a:r>
            <a:endParaRPr lang="en-US">
              <a:latin typeface="Agency FB" panose="020B0503020202020204" pitchFamily="34" charset="0"/>
            </a:endParaRPr>
          </a:p>
          <a:p>
            <a:pPr marL="0" indent="0">
              <a:buNone/>
            </a:pPr>
            <a:endParaRPr lang="en-US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A) CARDIOVASCULAR ENDURANCE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B) FLEXIBILITY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C) BODY COMPOSITION 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D) MUSCULAR STRENGTH</a:t>
            </a:r>
          </a:p>
          <a:p>
            <a:pPr marL="0" indent="0">
              <a:buNone/>
            </a:pPr>
            <a:r>
              <a:rPr lang="en-US">
                <a:latin typeface="Agency FB" panose="020B0503020202020204" pitchFamily="34" charset="0"/>
              </a:rPr>
              <a:t>E) MUSCULAR ENDURANCE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2A740-23A9-815C-C182-F5D7E2366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7610" y="180469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4) THE RANGE OF MOTION IN YOUR JOINTS AND MUSCLE. 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A) CARDIOVASCULAR ENDURANCE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B) FLEXIBILITY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C) BODY COMPOSITION 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D) MUSCULAR STRENGTH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E) MUSCULAR ENDURANCE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149402-EE18-0D60-2040-7FDFC63A32ED}"/>
              </a:ext>
            </a:extLst>
          </p:cNvPr>
          <p:cNvSpPr/>
          <p:nvPr/>
        </p:nvSpPr>
        <p:spPr>
          <a:xfrm rot="10800000">
            <a:off x="3387572" y="5370991"/>
            <a:ext cx="337351" cy="29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9C634-631E-1081-C320-697D6CC8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08" y="3744736"/>
            <a:ext cx="353599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A3C37-346F-F799-9C35-4976EEF7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CDCC-851E-06E9-BC81-F9A08C4E5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ahnschrift" panose="020B0502040204020203" pitchFamily="34" charset="0"/>
              </a:rPr>
              <a:t>CLASSROOM EXPECTATION REVIEW</a:t>
            </a:r>
          </a:p>
        </p:txBody>
      </p:sp>
    </p:spTree>
    <p:extLst>
      <p:ext uri="{BB962C8B-B14F-4D97-AF65-F5344CB8AC3E}">
        <p14:creationId xmlns:p14="http://schemas.microsoft.com/office/powerpoint/2010/main" val="97548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EA70-CADA-F11D-084E-86C9B0DE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FITNESS COMPONENTS </a:t>
            </a:r>
            <a:r>
              <a:rPr lang="en-US" dirty="0">
                <a:latin typeface="Agency FB" panose="020B0503020202020204" pitchFamily="34" charset="0"/>
              </a:rPr>
              <a:t>COMPREHENSION 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2E351-4E9D-C6F6-6DA5-F06BA409C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5) HOW STRONG YOUR MUSCLES ARE. HOW MUCH YOU CAN LIFT OR PUSH.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A) CARDIOVASCULAR ENDURANCE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B) FLEXIBILITY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C) BODY COMPOSITION 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D) MUSCULAR STRENGTH</a:t>
            </a:r>
          </a:p>
          <a:p>
            <a:pPr marL="0" indent="0">
              <a:buNone/>
            </a:pPr>
            <a:r>
              <a:rPr lang="en-US" dirty="0">
                <a:latin typeface="Agency FB" panose="020B0503020202020204" pitchFamily="34" charset="0"/>
              </a:rPr>
              <a:t>E) MUSCULAR ENDURANCE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ED7774-968B-7923-0C50-E937DD107548}"/>
              </a:ext>
            </a:extLst>
          </p:cNvPr>
          <p:cNvSpPr/>
          <p:nvPr/>
        </p:nvSpPr>
        <p:spPr>
          <a:xfrm rot="10800000">
            <a:off x="3711986" y="4829454"/>
            <a:ext cx="337351" cy="29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CDB9E-7E8B-269D-2D1C-D1165BA9AAD1}"/>
              </a:ext>
            </a:extLst>
          </p:cNvPr>
          <p:cNvSpPr txBox="1"/>
          <p:nvPr/>
        </p:nvSpPr>
        <p:spPr>
          <a:xfrm>
            <a:off x="5865225" y="1825625"/>
            <a:ext cx="5607196" cy="3448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6) THE STATE OF BEING PHYSICALLY HEALTHY AND IN GOOD SHAPE.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A) CARDIOVASCULAR ENDURANCE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B) </a:t>
            </a: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FITNESS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) MUSCULAR STRENGTH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gency FB" panose="020B0503020202020204" pitchFamily="34" charset="0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) MUSCULAR ENDURANCE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4019C8-6354-AE7D-D0AB-8FE69AE1A6C6}"/>
              </a:ext>
            </a:extLst>
          </p:cNvPr>
          <p:cNvSpPr/>
          <p:nvPr/>
        </p:nvSpPr>
        <p:spPr>
          <a:xfrm rot="10800000">
            <a:off x="7296185" y="3854812"/>
            <a:ext cx="337351" cy="292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C216-0B28-B268-14F5-AAF6B7C35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58107"/>
            <a:ext cx="9144000" cy="1545336"/>
          </a:xfrm>
        </p:spPr>
        <p:txBody>
          <a:bodyPr anchor="ctr">
            <a:normAutofit/>
          </a:bodyPr>
          <a:lstStyle/>
          <a:p>
            <a:r>
              <a:rPr lang="en-US" sz="7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FLEXIBILITY REVIEW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Yoga with solid fill">
            <a:extLst>
              <a:ext uri="{FF2B5EF4-FFF2-40B4-BE49-F238E27FC236}">
                <a16:creationId xmlns:a16="http://schemas.microsoft.com/office/drawing/2014/main" id="{0DE1BE91-9BB5-526F-9848-8AB34F55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7948" y="844725"/>
            <a:ext cx="3510333" cy="3510333"/>
          </a:xfrm>
          <a:prstGeom prst="rect">
            <a:avLst/>
          </a:prstGeom>
        </p:spPr>
      </p:pic>
      <p:pic>
        <p:nvPicPr>
          <p:cNvPr id="9" name="Graphic 8" descr="Yoga with solid fill">
            <a:extLst>
              <a:ext uri="{FF2B5EF4-FFF2-40B4-BE49-F238E27FC236}">
                <a16:creationId xmlns:a16="http://schemas.microsoft.com/office/drawing/2014/main" id="{CC8E4C5B-5199-BF6F-CBB5-6BF40283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6598" y="957809"/>
            <a:ext cx="3284163" cy="32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D9E3C-B21E-1C09-4EED-D90B62982A05}"/>
              </a:ext>
            </a:extLst>
          </p:cNvPr>
          <p:cNvSpPr txBox="1"/>
          <p:nvPr/>
        </p:nvSpPr>
        <p:spPr>
          <a:xfrm>
            <a:off x="922421" y="1659933"/>
            <a:ext cx="108123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WHAT MAJOR COMPONENT DOES STATIC STRETCHING FALL UNDER IN PYHSICAL EDUCATION?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5A344-8352-FA4C-2DAE-E35FF207B12D}"/>
              </a:ext>
            </a:extLst>
          </p:cNvPr>
          <p:cNvSpPr txBox="1"/>
          <p:nvPr/>
        </p:nvSpPr>
        <p:spPr>
          <a:xfrm>
            <a:off x="1997476" y="5033639"/>
            <a:ext cx="8451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215567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D9E3C-B21E-1C09-4EED-D90B62982A05}"/>
              </a:ext>
            </a:extLst>
          </p:cNvPr>
          <p:cNvSpPr txBox="1"/>
          <p:nvPr/>
        </p:nvSpPr>
        <p:spPr>
          <a:xfrm>
            <a:off x="922421" y="1659933"/>
            <a:ext cx="108123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WHAT MAJOR COMPONENT DOES DYNAMIC STRETCHING FALL UNDER IN PYHSICAL EDUCATION?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5A344-8352-FA4C-2DAE-E35FF207B12D}"/>
              </a:ext>
            </a:extLst>
          </p:cNvPr>
          <p:cNvSpPr txBox="1"/>
          <p:nvPr/>
        </p:nvSpPr>
        <p:spPr>
          <a:xfrm>
            <a:off x="1997476" y="5033639"/>
            <a:ext cx="8451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sng" strike="noStrike" kern="1200" cap="none" spc="0" normalizeH="0" baseline="0" noProof="0">
                <a:ln>
                  <a:noFill/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75639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umbbell rack at gym">
            <a:extLst>
              <a:ext uri="{FF2B5EF4-FFF2-40B4-BE49-F238E27FC236}">
                <a16:creationId xmlns:a16="http://schemas.microsoft.com/office/drawing/2014/main" id="{0EA90C6F-9597-2940-E8B7-39877AC77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5" r="32110" b="-1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F57274-4466-7B60-3B25-517D3AF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en-US" sz="3200" b="1" i="0">
                <a:effectLst/>
                <a:latin typeface="Agency FB" panose="020B0503020202020204" pitchFamily="34" charset="0"/>
              </a:rPr>
              <a:t>DYNAMIC vs. STATIC STRETCHING</a:t>
            </a:r>
            <a:endParaRPr lang="en-US" sz="320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0842-BA52-797D-E63A-3152C7E2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440100"/>
            <a:ext cx="4485861" cy="383480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700" b="0" i="0">
                <a:effectLst/>
                <a:latin typeface="Agency FB" panose="020B0503020202020204" pitchFamily="34" charset="0"/>
              </a:rPr>
              <a:t>DYNAMIC STRETCHING INVOLVES </a:t>
            </a:r>
            <a:r>
              <a:rPr lang="en-US" sz="1700">
                <a:latin typeface="Agency FB" panose="020B0503020202020204" pitchFamily="34" charset="0"/>
              </a:rPr>
              <a:t>A</a:t>
            </a:r>
            <a:r>
              <a:rPr lang="en-US" sz="1700" b="0" i="0">
                <a:effectLst/>
                <a:latin typeface="Agency FB" panose="020B0503020202020204" pitchFamily="34" charset="0"/>
              </a:rPr>
              <a:t>CTIVE MOVEMENT WHILE SIMULATNEOUSLY STRETCHING THE FOCUSED MUSCLE GROUP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 b="0" i="0">
                <a:effectLst/>
                <a:latin typeface="Agency FB" panose="020B0503020202020204" pitchFamily="34" charset="0"/>
              </a:rPr>
              <a:t>STATIC STRETCHING INVOLVES HOLDING A STRETCH IN A STATIONARY POSITION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700">
                <a:latin typeface="Agency FB" panose="020B0503020202020204" pitchFamily="34" charset="0"/>
              </a:rPr>
              <a:t>BOTH STRETCHING STYLES ARE C</a:t>
            </a:r>
            <a:r>
              <a:rPr lang="en-US" sz="1700" b="0" i="0">
                <a:effectLst/>
                <a:latin typeface="Agency FB" panose="020B0503020202020204" pitchFamily="34" charset="0"/>
              </a:rPr>
              <a:t>OMPLEMENTARY TO THE PREPARATION AND RECOVERY OF PHYSICAL ACTIVITY 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361217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9" y="2112579"/>
            <a:ext cx="1013248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DYNAMIC STRETCHING INVOLVES _____________ MOVEMENT WHILE SIMULATNEOUSLY STRETCHING THE FOCUSED MUSCLE GROUP WHILE STATIC STRETCHING INVOLVES _______________ MOVEMENT DURING STRETCHES.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ACTIVE; ACTIVE.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STATIONARY; STATIONARY.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ACTIVE; STATIONARY.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>
                <a:solidFill>
                  <a:srgbClr val="0000FF"/>
                </a:solidFill>
                <a:latin typeface="Agency FB" panose="020B0503020202020204" pitchFamily="34" charset="0"/>
              </a:rPr>
              <a:t>STATIONARY; ACTIVE</a:t>
            </a:r>
            <a:endParaRPr lang="en-US" sz="2304" kern="1200">
              <a:solidFill>
                <a:srgbClr val="0000FF"/>
              </a:solidFill>
              <a:latin typeface="Agency FB" panose="020B0503020202020204" pitchFamily="34" charset="0"/>
              <a:ea typeface="+mn-ea"/>
              <a:cs typeface="+mn-cs"/>
            </a:endParaRP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NONE OF THE ABOVE.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3526319" y="4317597"/>
            <a:ext cx="293695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2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9" y="2112579"/>
            <a:ext cx="1013248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WHICH OF THE FOLLOWING ARE POTENTIAL BENEFITS OF STRETCHING?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DECREASE RISK OF MUSCLE INJURY.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IMPROVE LONG DISTANCE RUNNING PERFORMANCE.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IMPROVE STRENGTH AT SHORT MUSCLE LENGTHS.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NONE OF THE ABOVE.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ALL OF THE ABOVE.</a:t>
            </a:r>
            <a:endParaRPr lang="en-US" sz="240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4881878" y="2641198"/>
            <a:ext cx="293695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36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9" y="2112579"/>
            <a:ext cx="1013248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 dirty="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WHICH OF THE FOLLOWING STRETCHING SCENARIOS COULD BE DETRIMENTAL?</a:t>
            </a:r>
          </a:p>
          <a:p>
            <a:pPr marL="438912" indent="-438912" defTabSz="877824">
              <a:lnSpc>
                <a:spcPct val="150000"/>
              </a:lnSpc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 dirty="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PERFORMING 8 LOW BACK STRETCHES EACH LASTING 1 MINUTE WITH 30 SECONDS REST IN BETWEEN.</a:t>
            </a:r>
          </a:p>
          <a:p>
            <a:pPr marL="438912" indent="-438912" defTabSz="877824">
              <a:lnSpc>
                <a:spcPct val="150000"/>
              </a:lnSpc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 dirty="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REGULARLY STRETCHING TO THE EXTREMES OF JOINT MOTION IN VERY FLEXIBLE INDIVIDUALS.</a:t>
            </a:r>
          </a:p>
          <a:p>
            <a:pPr marL="438912" indent="-438912" defTabSz="877824">
              <a:lnSpc>
                <a:spcPct val="150000"/>
              </a:lnSpc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 dirty="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STRETCHING FOR 15 MINUTES BEFORE YOU GO TO BED.</a:t>
            </a:r>
            <a:endParaRPr lang="en-US" sz="2400" dirty="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10013580" y="3429000"/>
            <a:ext cx="293695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19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9" y="2112579"/>
            <a:ext cx="1013248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WHAT ARE SOME THINGS TO LOOK OUT FOR, OR TO AVOID, WHEN STRETCHING?</a:t>
            </a:r>
          </a:p>
          <a:p>
            <a:pPr marL="0" indent="0" defTabSz="877824">
              <a:spcBef>
                <a:spcPts val="960"/>
              </a:spcBef>
              <a:buNone/>
            </a:pPr>
            <a:endParaRPr lang="en-US" sz="2688" b="1">
              <a:solidFill>
                <a:srgbClr val="0000FF"/>
              </a:solidFill>
              <a:latin typeface="Agency FB" panose="020B0503020202020204" pitchFamily="34" charset="0"/>
            </a:endParaRPr>
          </a:p>
          <a:p>
            <a:pPr marL="0" indent="0" defTabSz="877824">
              <a:spcBef>
                <a:spcPts val="960"/>
              </a:spcBef>
              <a:buNone/>
            </a:pPr>
            <a:endParaRPr lang="en-US" sz="2688" b="1" kern="1200">
              <a:solidFill>
                <a:srgbClr val="0000FF"/>
              </a:solidFill>
              <a:latin typeface="Agency FB" panose="020B0503020202020204" pitchFamily="34" charset="0"/>
              <a:ea typeface="+mn-ea"/>
              <a:cs typeface="+mn-cs"/>
            </a:endParaRPr>
          </a:p>
          <a:p>
            <a:pPr marL="0" indent="0" algn="ctr" defTabSz="877824">
              <a:spcBef>
                <a:spcPts val="960"/>
              </a:spcBef>
              <a:buNone/>
            </a:pPr>
            <a:r>
              <a:rPr lang="en-US" sz="2688" b="1">
                <a:solidFill>
                  <a:srgbClr val="0000FF"/>
                </a:solidFill>
                <a:latin typeface="Agency FB" panose="020B0503020202020204" pitchFamily="34" charset="0"/>
              </a:rPr>
              <a:t>AVOID BOUNCING, JERKING MOVEMENTS DURING STRETCHING, AND OVERSTRETCHING</a:t>
            </a:r>
          </a:p>
          <a:p>
            <a:pPr marL="0" indent="0" defTabSz="877824">
              <a:spcBef>
                <a:spcPts val="960"/>
              </a:spcBef>
              <a:buNone/>
            </a:pPr>
            <a:endParaRPr lang="en-US" sz="2688" b="1">
              <a:solidFill>
                <a:srgbClr val="0000FF"/>
              </a:solidFill>
              <a:latin typeface="Agency FB" panose="020B0503020202020204" pitchFamily="34" charset="0"/>
            </a:endParaRPr>
          </a:p>
          <a:p>
            <a:pPr marL="0" indent="0" defTabSz="877824">
              <a:spcBef>
                <a:spcPts val="960"/>
              </a:spcBef>
              <a:buNone/>
            </a:pPr>
            <a:endParaRPr lang="en-US" sz="2688" b="1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87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11289-36F2-4209-4128-D7563A3C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2" y="1514931"/>
            <a:ext cx="4023360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solidFill>
                  <a:srgbClr val="0000FF"/>
                </a:solidFill>
                <a:latin typeface="Agency FB" panose="020B0503020202020204" pitchFamily="34" charset="0"/>
              </a:rPr>
              <a:t>TRUE or FALSE:</a:t>
            </a:r>
            <a:r>
              <a:rPr lang="en-US" sz="4800">
                <a:solidFill>
                  <a:srgbClr val="0000FF"/>
                </a:solidFill>
                <a:latin typeface="Agency FB" panose="020B0503020202020204" pitchFamily="34" charset="0"/>
              </a:rPr>
              <a:t> </a:t>
            </a:r>
            <a:r>
              <a:rPr lang="en-US" sz="4400" u="sng">
                <a:solidFill>
                  <a:srgbClr val="0000FF"/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DYANMIC STRETCHING </a:t>
            </a:r>
            <a:r>
              <a:rPr lang="en-US" sz="4400">
                <a:solidFill>
                  <a:srgbClr val="0000FF"/>
                </a:solidFill>
                <a:latin typeface="Agency FB" panose="020B0503020202020204" pitchFamily="34" charset="0"/>
              </a:rPr>
              <a:t>ENHANCE PERFORMANCE AND FLEXIBILITY?</a:t>
            </a:r>
            <a:endParaRPr lang="en-US" sz="480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5ABF4-7785-973F-1607-184034DCD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TRUE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8A05701C-F8D0-2524-B8E5-595E634F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6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700" dirty="0">
                <a:solidFill>
                  <a:srgbClr val="FFFFFF"/>
                </a:solidFill>
              </a:rPr>
              <a:t>WHAT IS THE FIRST THING YOU DO WHEN YOU ENTER THE GYM?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28389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1E05266B-A918-9FEB-5C20-70D4931E7443}"/>
              </a:ext>
            </a:extLst>
          </p:cNvPr>
          <p:cNvSpPr/>
          <p:nvPr/>
        </p:nvSpPr>
        <p:spPr>
          <a:xfrm rot="10800000">
            <a:off x="10235381" y="2477729"/>
            <a:ext cx="766916" cy="4621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2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A20E-784A-E9C4-39D0-76F8A1F0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 fontScale="90000"/>
          </a:bodyPr>
          <a:lstStyle/>
          <a:p>
            <a:r>
              <a:rPr lang="en-US" sz="3400" b="0">
                <a:latin typeface="Agency FB" panose="020B0503020202020204" pitchFamily="34" charset="0"/>
              </a:rPr>
              <a:t>WHICH STATEMENT IS A MYTH REGARDING DYNAMIC STRETCHING?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EFD0-02C2-FDA2-8685-E483CFD0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DOES NOT DECREASE STRENGTH</a:t>
            </a:r>
          </a:p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DOES NOT CAUSE MUSCLE TIGHTNESS</a:t>
            </a:r>
          </a:p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DOES NOT REPLACE WARM-UP</a:t>
            </a:r>
          </a:p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ALL OF THE ABOVE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Picture 4" descr="An image of two dumbells against sunlight">
            <a:extLst>
              <a:ext uri="{FF2B5EF4-FFF2-40B4-BE49-F238E27FC236}">
                <a16:creationId xmlns:a16="http://schemas.microsoft.com/office/drawing/2014/main" id="{052C5997-D53B-8F5D-C444-EA6102A15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1" r="7065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F1B5497-3C1C-10FF-7880-6008CF5924F4}"/>
              </a:ext>
            </a:extLst>
          </p:cNvPr>
          <p:cNvSpPr/>
          <p:nvPr/>
        </p:nvSpPr>
        <p:spPr>
          <a:xfrm rot="10800000">
            <a:off x="3224462" y="4580020"/>
            <a:ext cx="534845" cy="4457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27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A20E-784A-E9C4-39D0-76F8A1F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ighlight>
                  <a:srgbClr val="00FFFF"/>
                </a:highlight>
              </a:rPr>
              <a:t>BENEFITS OF STATIC + DYNAMIC STRETCHING: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EFD0-02C2-FDA2-8685-E483CFD0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51" y="2478023"/>
            <a:ext cx="5950250" cy="42414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IMPROVED FLEXIBILITY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ENHANCED MUSCLE RELAXATION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INJURY PREVENTION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IMPROVED POSTURE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INCREASED BLOOD CIRCULATION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latin typeface="Agency FB" panose="020B0503020202020204" pitchFamily="34" charset="0"/>
              </a:rPr>
              <a:t>RELAXATION AND STRESS RELIEF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317E6-9CAC-0DA5-C7A3-D14A2341B454}"/>
              </a:ext>
            </a:extLst>
          </p:cNvPr>
          <p:cNvSpPr txBox="1"/>
          <p:nvPr/>
        </p:nvSpPr>
        <p:spPr>
          <a:xfrm>
            <a:off x="6595301" y="2478023"/>
            <a:ext cx="4530437" cy="2803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</a:rPr>
              <a:t>BETTER JOINT RANGE OF MOTION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</a:rPr>
              <a:t>LONG-TERM MOBILITY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</a:rPr>
              <a:t>MIND-BODY CONNECTION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</a:rPr>
              <a:t>BETTER PERFORMANCE</a:t>
            </a:r>
            <a:endParaRPr lang="en-US" sz="2800" i="0">
              <a:effectLst/>
              <a:latin typeface="Agency FB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i="0">
                <a:effectLst/>
                <a:latin typeface="Agency FB" panose="020B0503020202020204" pitchFamily="34" charset="0"/>
              </a:rPr>
              <a:t>ACTIVE LIFESTYLE SUPPORT</a:t>
            </a:r>
            <a:endParaRPr lang="en-US" sz="280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876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A20E-784A-E9C4-39D0-76F8A1F0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SAFETY AND GUIDELINES: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EFD0-02C2-FDA2-8685-E483CFD0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1431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>
                <a:latin typeface="Agency FB" panose="020B0503020202020204" pitchFamily="34" charset="0"/>
              </a:rPr>
              <a:t>WARM UP BEFORE STATIC STRETCHING.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>
                <a:latin typeface="Agency FB" panose="020B0503020202020204" pitchFamily="34" charset="0"/>
              </a:rPr>
              <a:t>AVOID BOUNCING OR JERKING MOVEMENTS DURING STRETCHING.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>
                <a:latin typeface="Agency FB" panose="020B0503020202020204" pitchFamily="34" charset="0"/>
              </a:rPr>
              <a:t>BREATH DEEPLY AND CONSISTENTLY DURING STRETCHES.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>
                <a:latin typeface="Agency FB" panose="020B0503020202020204" pitchFamily="34" charset="0"/>
              </a:rPr>
              <a:t>LISTENING TO YOUR BODY AND AVOID EXCESSIVE DISCOMFORT OR PAIN.</a:t>
            </a:r>
          </a:p>
          <a:p>
            <a:pPr marL="0" indent="0" algn="ctr">
              <a:buNone/>
            </a:pPr>
            <a:r>
              <a:rPr lang="en-US" sz="3600">
                <a:highlight>
                  <a:srgbClr val="FFFF00"/>
                </a:highlight>
                <a:latin typeface="Agency FB" panose="020B0503020202020204" pitchFamily="34" charset="0"/>
              </a:rPr>
              <a:t>STRETCHING SHOULD NOT BE PAINFUL.</a:t>
            </a:r>
          </a:p>
        </p:txBody>
      </p:sp>
    </p:spTree>
    <p:extLst>
      <p:ext uri="{BB962C8B-B14F-4D97-AF65-F5344CB8AC3E}">
        <p14:creationId xmlns:p14="http://schemas.microsoft.com/office/powerpoint/2010/main" val="3227933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A20E-784A-E9C4-39D0-76F8A1F0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0">
                <a:latin typeface="Agency FB" panose="020B0503020202020204" pitchFamily="34" charset="0"/>
              </a:rPr>
              <a:t>STTETCHING SHOULD BE PAINFUL?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EFD0-02C2-FDA2-8685-E483CFD0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TRUE</a:t>
            </a:r>
          </a:p>
          <a:p>
            <a:pPr marL="514350" indent="-514350">
              <a:buAutoNum type="alphaUcParenR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FALSE</a:t>
            </a:r>
          </a:p>
          <a:p>
            <a:pPr marL="0" indent="0">
              <a:buNone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Picture 4" descr="Person stretching">
            <a:extLst>
              <a:ext uri="{FF2B5EF4-FFF2-40B4-BE49-F238E27FC236}">
                <a16:creationId xmlns:a16="http://schemas.microsoft.com/office/drawing/2014/main" id="{052C5997-D53B-8F5D-C444-EA6102A15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r="1654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F1B5497-3C1C-10FF-7880-6008CF5924F4}"/>
              </a:ext>
            </a:extLst>
          </p:cNvPr>
          <p:cNvSpPr/>
          <p:nvPr/>
        </p:nvSpPr>
        <p:spPr>
          <a:xfrm rot="10800000">
            <a:off x="1917030" y="3206124"/>
            <a:ext cx="534845" cy="4457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3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0EC1-49F1-3E37-443F-07781D73091E}"/>
              </a:ext>
            </a:extLst>
          </p:cNvPr>
          <p:cNvSpPr txBox="1"/>
          <p:nvPr/>
        </p:nvSpPr>
        <p:spPr>
          <a:xfrm>
            <a:off x="411479" y="2417821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2)WHAT MAJOR PHYSICAL COMPONENT IS THIS MUSCLE IS CONNECTED TO?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A. CARDIOVASCULAR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B. MUSCULAR STRENGTH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C. MUSCULAR ENDURANCE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D. BODY COMPOSITION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E. FLEXIBILITY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Biochemistry Researchers Repair and Regenerate Heart Muscle Cells -  University of Houston">
            <a:extLst>
              <a:ext uri="{FF2B5EF4-FFF2-40B4-BE49-F238E27FC236}">
                <a16:creationId xmlns:a16="http://schemas.microsoft.com/office/drawing/2014/main" id="{BF80F457-F16F-4D22-A673-3F0D73E14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18095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05C1342-F567-B697-7766-8377D1A0389F}"/>
              </a:ext>
            </a:extLst>
          </p:cNvPr>
          <p:cNvSpPr/>
          <p:nvPr/>
        </p:nvSpPr>
        <p:spPr>
          <a:xfrm>
            <a:off x="5979645" y="2286000"/>
            <a:ext cx="1743986" cy="11378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5919A-DEEF-897F-A6AB-34BBCDBFB4F9}"/>
              </a:ext>
            </a:extLst>
          </p:cNvPr>
          <p:cNvSpPr txBox="1"/>
          <p:nvPr/>
        </p:nvSpPr>
        <p:spPr>
          <a:xfrm>
            <a:off x="382059" y="1351373"/>
            <a:ext cx="440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1) WHAT </a:t>
            </a:r>
            <a:r>
              <a:rPr 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ORGAN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IS THE YELLOW ARROW POINTING TO?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9B9C82-7941-277A-AD16-51D0F1375834}"/>
              </a:ext>
            </a:extLst>
          </p:cNvPr>
          <p:cNvSpPr/>
          <p:nvPr/>
        </p:nvSpPr>
        <p:spPr>
          <a:xfrm rot="10800000">
            <a:off x="2660903" y="3447148"/>
            <a:ext cx="474900" cy="3427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C1B49-D663-C844-2511-4D619536D824}"/>
              </a:ext>
            </a:extLst>
          </p:cNvPr>
          <p:cNvSpPr txBox="1"/>
          <p:nvPr/>
        </p:nvSpPr>
        <p:spPr>
          <a:xfrm>
            <a:off x="3135803" y="1742380"/>
            <a:ext cx="1560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THE HEART.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0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Noah Lyles turns on the NOS 😱 #shorts">
            <a:hlinkClick r:id="" action="ppaction://media"/>
            <a:extLst>
              <a:ext uri="{FF2B5EF4-FFF2-40B4-BE49-F238E27FC236}">
                <a16:creationId xmlns:a16="http://schemas.microsoft.com/office/drawing/2014/main" id="{B30F8055-E385-4E14-D7CD-0D16E44796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472" y="183987"/>
            <a:ext cx="3561013" cy="6302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Online Media 5" title="The Fastest Swimmers in the World 2023!!!">
            <a:hlinkClick r:id="" action="ppaction://media"/>
            <a:extLst>
              <a:ext uri="{FF2B5EF4-FFF2-40B4-BE49-F238E27FC236}">
                <a16:creationId xmlns:a16="http://schemas.microsoft.com/office/drawing/2014/main" id="{AFDF1707-5BBD-101E-0EE1-261E498C5A7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21510" y="173446"/>
            <a:ext cx="3422661" cy="6313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E9FC6-3E8B-3CDE-DCBA-E7FC9DF378CA}"/>
              </a:ext>
            </a:extLst>
          </p:cNvPr>
          <p:cNvSpPr txBox="1"/>
          <p:nvPr/>
        </p:nvSpPr>
        <p:spPr>
          <a:xfrm>
            <a:off x="7986259" y="1655203"/>
            <a:ext cx="42057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WHAT </a:t>
            </a:r>
            <a:r>
              <a:rPr lang="en-US" sz="2400" dirty="0">
                <a:solidFill>
                  <a:prstClr val="white"/>
                </a:solidFill>
                <a:latin typeface="Agency FB" panose="020B0503020202020204" pitchFamily="34" charset="0"/>
              </a:rPr>
              <a:t>FITNESS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COMPONENT ARE THESE ATHELETES EXHIBITING?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A. CARDIOVASCULAR ENDURNACE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B. MUSCULAR STRENGTH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C. MUSCULAR ENDURANCE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D. BODY COMPOSITION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E. FLEXIBILITY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2AD7843-85C3-F22F-EAA0-352B9E53AEE8}"/>
              </a:ext>
            </a:extLst>
          </p:cNvPr>
          <p:cNvSpPr/>
          <p:nvPr/>
        </p:nvSpPr>
        <p:spPr>
          <a:xfrm rot="10800000">
            <a:off x="11333467" y="2787109"/>
            <a:ext cx="436356" cy="2883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78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STATIC STRETCHING: 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11" y="2112579"/>
            <a:ext cx="451132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1) WHAT IS STATIC STRETCHING?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STRETCHING WHILE MOVING AND BOUNCING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STRETCHING THAT INVOLVES QUICK, JERKY MOTIONS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STRETCHING AND HOLDING A POSITION WITHOUT MOVEMENT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STRETCHING ONLY YOUR UPPER BODY</a:t>
            </a:r>
            <a:endParaRPr lang="en-US" sz="240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3591807" y="4457634"/>
            <a:ext cx="294017" cy="263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97AF82-9335-5681-43C4-1CE0FFB1A81C}"/>
              </a:ext>
            </a:extLst>
          </p:cNvPr>
          <p:cNvSpPr txBox="1">
            <a:spLocks/>
          </p:cNvSpPr>
          <p:nvPr/>
        </p:nvSpPr>
        <p:spPr>
          <a:xfrm>
            <a:off x="6617906" y="2112579"/>
            <a:ext cx="4511323" cy="419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2) WHEN IS STATIC STRETCHING MOST EFFECTIVE?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BEFORE STARTING ANY PHYSICAL ACTIVITY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DURING INTENSE EXERCISE OR SPORTS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AFTER COMPLETING A WORKOUT OR ACTIVITY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DURING A SHORT BREAK IN THE MIDDLE OF AN ACTIVITY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3786B3-5A4E-7DA0-E792-99550493E349}"/>
              </a:ext>
            </a:extLst>
          </p:cNvPr>
          <p:cNvSpPr/>
          <p:nvPr/>
        </p:nvSpPr>
        <p:spPr>
          <a:xfrm rot="10800000">
            <a:off x="8128857" y="4194566"/>
            <a:ext cx="294017" cy="263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DYNAMIC STRETCHING: QUIZ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11" y="2112579"/>
            <a:ext cx="4511323" cy="4192805"/>
          </a:xfrm>
        </p:spPr>
        <p:txBody>
          <a:bodyPr/>
          <a:lstStyle/>
          <a:p>
            <a:pPr marL="0" indent="0" defTabSz="877824">
              <a:spcBef>
                <a:spcPts val="960"/>
              </a:spcBef>
              <a:buNone/>
            </a:pPr>
            <a:r>
              <a:rPr lang="en-US" sz="2688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1) WHAT IS DYNAMIC STRETCHING PRIMARILY FOCUSED ON?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HOLDING A STRETCH POSITION FOR AN EXTENDED TIME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ACTIVELY MOVING DURING STRETCHES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RELAXING AND BREATHING DEEPLY</a:t>
            </a:r>
          </a:p>
          <a:p>
            <a:pPr marL="438912" indent="-438912" defTabSz="877824">
              <a:spcBef>
                <a:spcPts val="960"/>
              </a:spcBef>
              <a:buFont typeface="Arial" panose="020B0604020202020204" pitchFamily="34" charset="0"/>
              <a:buAutoNum type="alphaUcParenR"/>
            </a:pPr>
            <a:r>
              <a:rPr lang="en-US" sz="2304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SITTING STILL WHILE STRETCHING</a:t>
            </a:r>
            <a:endParaRPr lang="en-US" sz="240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5157009" y="3788667"/>
            <a:ext cx="294017" cy="263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97AF82-9335-5681-43C4-1CE0FFB1A81C}"/>
              </a:ext>
            </a:extLst>
          </p:cNvPr>
          <p:cNvSpPr txBox="1">
            <a:spLocks/>
          </p:cNvSpPr>
          <p:nvPr/>
        </p:nvSpPr>
        <p:spPr>
          <a:xfrm>
            <a:off x="6617906" y="2112579"/>
            <a:ext cx="4511323" cy="419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2) WHICH OF THE FOLLOWING IS AN EXAMPLE OF DYNAMIC STRETCHING?</a:t>
            </a: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HOLDING ONTO YOUR TOES AND COUNTING TO 30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REPEATEDLY SWINGING YOUR LEG FORWARD AND BACKWARD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TOUCHING YOUR TOES AND STAYING IN THAT POSITION</a:t>
            </a:r>
          </a:p>
          <a:p>
            <a:pPr marL="438912" marR="0" lvl="0" indent="-438912" algn="l" defTabSz="877824" rtl="0" eaLnBrk="1" fontAlgn="auto" latinLnBrk="0" hangingPunct="1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304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LYING DOWN AND PULLING YOUR KNEES TO YOUR CHEST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3786B3-5A4E-7DA0-E792-99550493E349}"/>
              </a:ext>
            </a:extLst>
          </p:cNvPr>
          <p:cNvSpPr/>
          <p:nvPr/>
        </p:nvSpPr>
        <p:spPr>
          <a:xfrm rot="10800000">
            <a:off x="9668331" y="4077447"/>
            <a:ext cx="294017" cy="263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72752-6CCD-6D59-3AF6-2A109D2C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FLEXIBILITY: QUIZ QUESTION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7F09-5C97-995B-8ED8-896FA9B9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75" y="1926266"/>
            <a:ext cx="4688556" cy="4357524"/>
          </a:xfrm>
        </p:spPr>
        <p:txBody>
          <a:bodyPr/>
          <a:lstStyle/>
          <a:p>
            <a:pPr marL="0" indent="0">
              <a:buNone/>
            </a:pPr>
            <a:r>
              <a:rPr lang="en-US" sz="2800" b="1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1) WHAT DOES FLEXIBILITY REFER TO?</a:t>
            </a:r>
          </a:p>
          <a:p>
            <a:pPr marL="457200" indent="-457200">
              <a:buFont typeface="Arial" panose="020B0604020202020204" pitchFamily="34" charset="0"/>
              <a:buAutoNum type="alphaUcParenR"/>
            </a:pPr>
            <a:r>
              <a:rPr lang="en-US" sz="2400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THE ABILITY TO RUN VERY FAST</a:t>
            </a:r>
          </a:p>
          <a:p>
            <a:pPr marL="457200" indent="-457200">
              <a:buFont typeface="Arial" panose="020B0604020202020204" pitchFamily="34" charset="0"/>
              <a:buAutoNum type="alphaUcParenR"/>
            </a:pPr>
            <a:r>
              <a:rPr lang="en-US" sz="2400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THE NUMBER OF MUSCLES YOU HAVE IN YOUR BODY</a:t>
            </a:r>
          </a:p>
          <a:p>
            <a:pPr marL="457200" indent="-457200">
              <a:buFont typeface="Arial" panose="020B0604020202020204" pitchFamily="34" charset="0"/>
              <a:buAutoNum type="alphaUcParenR"/>
            </a:pPr>
            <a:r>
              <a:rPr lang="en-US" sz="2400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THE RANGE OF MOTION IN YOUR JOINTS AND MUSCLES</a:t>
            </a:r>
          </a:p>
          <a:p>
            <a:pPr marL="457200" indent="-457200">
              <a:buFont typeface="Arial" panose="020B0604020202020204" pitchFamily="34" charset="0"/>
              <a:buAutoNum type="alphaUcParenR"/>
            </a:pPr>
            <a:r>
              <a:rPr lang="en-US" sz="2400" kern="1200">
                <a:solidFill>
                  <a:srgbClr val="0000FF"/>
                </a:solidFill>
                <a:latin typeface="Agency FB" panose="020B0503020202020204" pitchFamily="34" charset="0"/>
                <a:ea typeface="+mn-ea"/>
                <a:cs typeface="+mn-cs"/>
              </a:rPr>
              <a:t>THE NUMBER OF BONES IN YOUR BODY</a:t>
            </a:r>
            <a:endParaRPr lang="en-US" sz="2400">
              <a:solidFill>
                <a:srgbClr val="0000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E4F6693-97F1-90F5-5FFF-6E8269AB32EC}"/>
              </a:ext>
            </a:extLst>
          </p:cNvPr>
          <p:cNvSpPr/>
          <p:nvPr/>
        </p:nvSpPr>
        <p:spPr>
          <a:xfrm rot="10800000">
            <a:off x="2790706" y="3981991"/>
            <a:ext cx="305568" cy="2734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97AF82-9335-5681-43C4-1CE0FFB1A81C}"/>
              </a:ext>
            </a:extLst>
          </p:cNvPr>
          <p:cNvSpPr txBox="1">
            <a:spLocks/>
          </p:cNvSpPr>
          <p:nvPr/>
        </p:nvSpPr>
        <p:spPr>
          <a:xfrm>
            <a:off x="6625969" y="1926266"/>
            <a:ext cx="4688556" cy="435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2) WHY IS FLEXIBILITY IMPORTANT?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IT HELPS YOU GAIN WEIGHT AND MUSCLE MASS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IT CAN MAKE YOU TALLER AS YOU GROW OLDER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IT REDUCES THE RISK OF INJURY AND HELPS WITH MOVEMENT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UcParenR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IT ONLY MATTERS FOR PROFESSIONAL ATHLETES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3786B3-5A4E-7DA0-E792-99550493E349}"/>
              </a:ext>
            </a:extLst>
          </p:cNvPr>
          <p:cNvSpPr/>
          <p:nvPr/>
        </p:nvSpPr>
        <p:spPr>
          <a:xfrm rot="10800000">
            <a:off x="9528864" y="4378430"/>
            <a:ext cx="305568" cy="2734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76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EA50C-E228-369B-A7EE-78E4E1CA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Grandview Display" panose="020B0502040204020203" pitchFamily="34" charset="0"/>
              </a:rPr>
              <a:t>MAJOR MUSCLE RECAP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C766E-8460-F36C-6B06-060F173CF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2287" t="10091" b="14388"/>
          <a:stretch/>
        </p:blipFill>
        <p:spPr>
          <a:xfrm>
            <a:off x="7777099" y="0"/>
            <a:ext cx="3836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5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700" dirty="0">
                <a:solidFill>
                  <a:srgbClr val="FFFFFF"/>
                </a:solidFill>
              </a:rPr>
              <a:t>AFTER LEAVING THE LOCKER ROOM WHAT SHOULD YOU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195"/>
              </p:ext>
            </p:extLst>
          </p:nvPr>
        </p:nvGraphicFramePr>
        <p:xfrm>
          <a:off x="4149089" y="274320"/>
          <a:ext cx="7875763" cy="6234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BFB342F7-05F7-793C-97EA-4DBA11E9B7D8}"/>
              </a:ext>
            </a:extLst>
          </p:cNvPr>
          <p:cNvSpPr/>
          <p:nvPr/>
        </p:nvSpPr>
        <p:spPr>
          <a:xfrm rot="10800000">
            <a:off x="10261928" y="2419819"/>
            <a:ext cx="766916" cy="4621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2730613" y="2871449"/>
            <a:ext cx="137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CALVES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4102401" y="2775565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194" name="Picture 2" descr="Functional Anatomy of the Calf Muscles » The BioMechanics Method">
            <a:extLst>
              <a:ext uri="{FF2B5EF4-FFF2-40B4-BE49-F238E27FC236}">
                <a16:creationId xmlns:a16="http://schemas.microsoft.com/office/drawing/2014/main" id="{8D527D81-DB8E-77DA-973F-AD3A1439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24" y="1650539"/>
            <a:ext cx="5997815" cy="402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9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lute muscles: What they are and how to make them stronger | Live Science">
            <a:extLst>
              <a:ext uri="{FF2B5EF4-FFF2-40B4-BE49-F238E27FC236}">
                <a16:creationId xmlns:a16="http://schemas.microsoft.com/office/drawing/2014/main" id="{406FEA86-54B7-1D3A-1479-41B9E6039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17495"/>
          <a:stretch/>
        </p:blipFill>
        <p:spPr bwMode="auto">
          <a:xfrm>
            <a:off x="4968862" y="394779"/>
            <a:ext cx="7069849" cy="614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4003836" y="4282829"/>
            <a:ext cx="156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GLUTES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 rot="20141577">
            <a:off x="5410106" y="3837689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65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2100928" y="4244831"/>
            <a:ext cx="3263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QUADRICEPS/ QUADS</a:t>
            </a:r>
          </a:p>
        </p:txBody>
      </p:sp>
      <p:pic>
        <p:nvPicPr>
          <p:cNvPr id="13314" name="Picture 2" descr="How to Treat Quad and Hamstring Strains | Performance Health">
            <a:extLst>
              <a:ext uri="{FF2B5EF4-FFF2-40B4-BE49-F238E27FC236}">
                <a16:creationId xmlns:a16="http://schemas.microsoft.com/office/drawing/2014/main" id="{EF04FC71-83BC-201A-D4F3-0B99F959E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3" t="-61" b="9067"/>
          <a:stretch/>
        </p:blipFill>
        <p:spPr bwMode="auto">
          <a:xfrm>
            <a:off x="5602865" y="685800"/>
            <a:ext cx="4866167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5256874" y="4148947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1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544212" y="3016330"/>
            <a:ext cx="13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BICEPS</a:t>
            </a:r>
          </a:p>
        </p:txBody>
      </p:sp>
      <p:pic>
        <p:nvPicPr>
          <p:cNvPr id="2050" name="Picture 2" descr="Biceps Stretch: 6 Easy Ways To Stretch Your Biceps - Shoulder Pain Exp">
            <a:extLst>
              <a:ext uri="{FF2B5EF4-FFF2-40B4-BE49-F238E27FC236}">
                <a16:creationId xmlns:a16="http://schemas.microsoft.com/office/drawing/2014/main" id="{6786249E-1759-A376-9A02-04330A50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859" y="855338"/>
            <a:ext cx="8128643" cy="55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2791139" y="2920446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0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rapezius Muscle - Anatomy, Origin, Insertion, Function, Exercise">
            <a:extLst>
              <a:ext uri="{FF2B5EF4-FFF2-40B4-BE49-F238E27FC236}">
                <a16:creationId xmlns:a16="http://schemas.microsoft.com/office/drawing/2014/main" id="{7C0F7CCB-B51C-80D7-6F6C-6664CE5ED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61" y="1485007"/>
            <a:ext cx="5324054" cy="37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995251" y="2479944"/>
            <a:ext cx="30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TRAPEZIUS/ TRAPS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4830451" y="2384060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75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bdominals Biomechanical Approach - Blog Eric Favre UK">
            <a:extLst>
              <a:ext uri="{FF2B5EF4-FFF2-40B4-BE49-F238E27FC236}">
                <a16:creationId xmlns:a16="http://schemas.microsoft.com/office/drawing/2014/main" id="{0A6F1160-28E4-6F0F-12E8-1060C9D7D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95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384005" y="3994163"/>
            <a:ext cx="246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ABDOMINALS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3550344" y="3898279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2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toid muscle - Wikipedia">
            <a:extLst>
              <a:ext uri="{FF2B5EF4-FFF2-40B4-BE49-F238E27FC236}">
                <a16:creationId xmlns:a16="http://schemas.microsoft.com/office/drawing/2014/main" id="{77D467EF-75D2-13B5-064A-58FCDD898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0" b="99801" l="10000" r="94706">
                        <a14:foregroundMark x1="48235" y1="27291" x2="48235" y2="45418"/>
                        <a14:foregroundMark x1="52941" y1="27092" x2="53333" y2="36653"/>
                        <a14:foregroundMark x1="45294" y1="26693" x2="45686" y2="30876"/>
                        <a14:foregroundMark x1="50000" y1="26693" x2="54314" y2="25697"/>
                        <a14:foregroundMark x1="54314" y1="25697" x2="54314" y2="25697"/>
                        <a14:foregroundMark x1="53922" y1="18725" x2="53922" y2="28685"/>
                        <a14:foregroundMark x1="51176" y1="11554" x2="51765" y2="25498"/>
                        <a14:foregroundMark x1="52549" y1="9163" x2="53725" y2="20319"/>
                        <a14:foregroundMark x1="48039" y1="8367" x2="48235" y2="25299"/>
                        <a14:foregroundMark x1="51569" y1="4781" x2="56275" y2="10558"/>
                        <a14:foregroundMark x1="49020" y1="2988" x2="49608" y2="6972"/>
                        <a14:foregroundMark x1="48235" y1="2590" x2="47843" y2="6175"/>
                        <a14:foregroundMark x1="59608" y1="36255" x2="59804" y2="36255"/>
                        <a14:foregroundMark x1="24706" y1="77490" x2="28824" y2="72510"/>
                        <a14:foregroundMark x1="20980" y1="82072" x2="25686" y2="75896"/>
                        <a14:foregroundMark x1="58039" y1="81673" x2="65098" y2="84661"/>
                        <a14:foregroundMark x1="80980" y1="85060" x2="85686" y2="88845"/>
                        <a14:foregroundMark x1="54118" y1="89243" x2="58627" y2="93625"/>
                        <a14:foregroundMark x1="17255" y1="95020" x2="16078" y2="99801"/>
                        <a14:foregroundMark x1="85882" y1="90837" x2="90392" y2="96215"/>
                        <a14:foregroundMark x1="94706" y1="96614" x2="94706" y2="96614"/>
                        <a14:foregroundMark x1="94510" y1="97012" x2="94510" y2="97012"/>
                        <a14:foregroundMark x1="63333" y1="99004" x2="63725" y2="99801"/>
                        <a14:foregroundMark x1="18627" y1="90637" x2="15294" y2="94223"/>
                        <a14:foregroundMark x1="14706" y1="95418" x2="13333" y2="99402"/>
                        <a14:foregroundMark x1="13137" y1="96614" x2="10980" y2="99801"/>
                        <a14:foregroundMark x1="50980" y1="3984" x2="50980" y2="3984"/>
                        <a14:foregroundMark x1="47451" y1="3386" x2="47451" y2="3386"/>
                        <a14:backgroundMark x1="7647" y1="38645" x2="14510" y2="38247"/>
                        <a14:backgroundMark x1="14510" y1="38247" x2="20980" y2="38645"/>
                        <a14:backgroundMark x1="20980" y1="38645" x2="21765" y2="38645"/>
                        <a14:backgroundMark x1="22157" y1="38845" x2="22157" y2="40239"/>
                        <a14:backgroundMark x1="22353" y1="38247" x2="22549" y2="39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281" b="15613"/>
          <a:stretch/>
        </p:blipFill>
        <p:spPr bwMode="auto">
          <a:xfrm>
            <a:off x="1" y="1"/>
            <a:ext cx="12192000" cy="68579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2130459" y="1357569"/>
            <a:ext cx="1027412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490194" y="1453453"/>
            <a:ext cx="19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DELTOIDS</a:t>
            </a:r>
          </a:p>
        </p:txBody>
      </p:sp>
    </p:spTree>
    <p:extLst>
      <p:ext uri="{BB962C8B-B14F-4D97-AF65-F5344CB8AC3E}">
        <p14:creationId xmlns:p14="http://schemas.microsoft.com/office/powerpoint/2010/main" val="299805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2608043" y="3133377"/>
            <a:ext cx="2952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ERECTOR SPINAE</a:t>
            </a:r>
          </a:p>
        </p:txBody>
      </p:sp>
      <p:pic>
        <p:nvPicPr>
          <p:cNvPr id="10242" name="Picture 2" descr="Erector spinae: Attachments, innervation and function | Kenhub">
            <a:extLst>
              <a:ext uri="{FF2B5EF4-FFF2-40B4-BE49-F238E27FC236}">
                <a16:creationId xmlns:a16="http://schemas.microsoft.com/office/drawing/2014/main" id="{C60FCB0A-87CE-241B-9529-D6C6F4308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60"/>
          <a:stretch/>
        </p:blipFill>
        <p:spPr bwMode="auto">
          <a:xfrm>
            <a:off x="5127793" y="448056"/>
            <a:ext cx="4354535" cy="5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5410106" y="3037493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99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603792" y="2696522"/>
            <a:ext cx="19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PECTORALIS</a:t>
            </a:r>
          </a:p>
        </p:txBody>
      </p:sp>
      <p:pic>
        <p:nvPicPr>
          <p:cNvPr id="3074" name="Picture 2" descr="Pectoralis Major Tear: Orthopedic Center for Sports Medicine: Sports  Medicine Physicians">
            <a:extLst>
              <a:ext uri="{FF2B5EF4-FFF2-40B4-BE49-F238E27FC236}">
                <a16:creationId xmlns:a16="http://schemas.microsoft.com/office/drawing/2014/main" id="{BE862A90-D648-D42F-D1E5-38ED0DD0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76" y="85059"/>
            <a:ext cx="6642560" cy="663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3655460" y="2600638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05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758935" y="2575826"/>
            <a:ext cx="211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HAMSTRINGS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3869791" y="2479942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2290" name="Picture 2" descr="Hamstring Stretches — Dani Winks Flexibility">
            <a:extLst>
              <a:ext uri="{FF2B5EF4-FFF2-40B4-BE49-F238E27FC236}">
                <a16:creationId xmlns:a16="http://schemas.microsoft.com/office/drawing/2014/main" id="{E92EEBD9-99F8-EFA6-54BA-084FADEE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542544"/>
            <a:ext cx="5501640" cy="55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0" y="1250994"/>
            <a:ext cx="3269124" cy="2829121"/>
          </a:xfrm>
        </p:spPr>
        <p:txBody>
          <a:bodyPr anchor="b">
            <a:no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SHOULD YOU BE TALKING WHILE ANY OF THE COACHES ARE TALKING OR BEING DISRUPTIVE DURING A PRESENTATION?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A032E791-5B9F-3736-8347-3499474C9B1C}"/>
              </a:ext>
            </a:extLst>
          </p:cNvPr>
          <p:cNvSpPr/>
          <p:nvPr/>
        </p:nvSpPr>
        <p:spPr>
          <a:xfrm rot="10800000">
            <a:off x="10441857" y="1366683"/>
            <a:ext cx="1130027" cy="7865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0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bdominal Oblique Muscles: Functional Anatomy Guide • Bodybuilding Wizard">
            <a:extLst>
              <a:ext uri="{FF2B5EF4-FFF2-40B4-BE49-F238E27FC236}">
                <a16:creationId xmlns:a16="http://schemas.microsoft.com/office/drawing/2014/main" id="{718C1A57-6D4F-46A2-ED8B-5F515B8B8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894" y="985830"/>
            <a:ext cx="85534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1671001" y="2900653"/>
            <a:ext cx="172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OBLIQUES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3306451" y="2804769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7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iceps training and anatomy">
            <a:extLst>
              <a:ext uri="{FF2B5EF4-FFF2-40B4-BE49-F238E27FC236}">
                <a16:creationId xmlns:a16="http://schemas.microsoft.com/office/drawing/2014/main" id="{63465491-374D-6FEC-67C1-6661333B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2164472" y="3198166"/>
            <a:ext cx="19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TRICEPS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3603229" y="3102282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4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10">
            <a:extLst>
              <a:ext uri="{FF2B5EF4-FFF2-40B4-BE49-F238E27FC236}">
                <a16:creationId xmlns:a16="http://schemas.microsoft.com/office/drawing/2014/main" id="{4B30B0A8-5AAE-4D1E-B127-75732284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1BFDB76-373D-465E-8D98-98DB9355763B}" type="slidenum">
              <a:rPr kumimoji="0" lang="en-US" sz="900" b="1" i="0" u="none" strike="noStrike" kern="1200" cap="all" spc="30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900" b="1" i="0" u="none" strike="noStrike" kern="1200" cap="all" spc="30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CE0DB-95D1-A98D-79DC-9F6055E5078D}"/>
              </a:ext>
            </a:extLst>
          </p:cNvPr>
          <p:cNvSpPr txBox="1"/>
          <p:nvPr/>
        </p:nvSpPr>
        <p:spPr>
          <a:xfrm>
            <a:off x="4336202" y="3823188"/>
            <a:ext cx="96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LATS</a:t>
            </a:r>
          </a:p>
        </p:txBody>
      </p:sp>
      <p:pic>
        <p:nvPicPr>
          <p:cNvPr id="9218" name="Picture 2" descr="Get To Know Your Muscles: Latissimus Dorsi — Kinfolk Physiotherapy &amp;  Wellness">
            <a:extLst>
              <a:ext uri="{FF2B5EF4-FFF2-40B4-BE49-F238E27FC236}">
                <a16:creationId xmlns:a16="http://schemas.microsoft.com/office/drawing/2014/main" id="{9F9A31A8-1935-A432-CF39-4D1E858C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49" y="664273"/>
            <a:ext cx="5006397" cy="55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D90A1D-2F5F-7802-9757-3A773E75BAB1}"/>
              </a:ext>
            </a:extLst>
          </p:cNvPr>
          <p:cNvSpPr/>
          <p:nvPr/>
        </p:nvSpPr>
        <p:spPr>
          <a:xfrm>
            <a:off x="5410106" y="3727304"/>
            <a:ext cx="1371787" cy="653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5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ym equipment set up in room">
            <a:extLst>
              <a:ext uri="{FF2B5EF4-FFF2-40B4-BE49-F238E27FC236}">
                <a16:creationId xmlns:a16="http://schemas.microsoft.com/office/drawing/2014/main" id="{123666A1-F799-53D3-63C5-F12FB87BF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4" b="4066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7205-8485-3008-8084-2F2BC9ACA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CIRCUIT TRAINING REVIEW </a:t>
            </a:r>
          </a:p>
        </p:txBody>
      </p:sp>
    </p:spTree>
    <p:extLst>
      <p:ext uri="{BB962C8B-B14F-4D97-AF65-F5344CB8AC3E}">
        <p14:creationId xmlns:p14="http://schemas.microsoft.com/office/powerpoint/2010/main" val="210993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leaf&#10;&#10;Description automatically generated">
            <a:extLst>
              <a:ext uri="{FF2B5EF4-FFF2-40B4-BE49-F238E27FC236}">
                <a16:creationId xmlns:a16="http://schemas.microsoft.com/office/drawing/2014/main" id="{694F3D04-02C7-9675-F2B9-4A95FF17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020" b="10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614C2-5BA5-F212-E2D8-DAE93B3C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REVIEW: DEFINE CIRCUIT TRAINING.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23086E-49F9-275E-B087-C01F3B4E8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871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055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0873-B339-A5BB-A959-507A289FE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491" y="2692400"/>
            <a:ext cx="10825018" cy="2387600"/>
          </a:xfrm>
        </p:spPr>
        <p:txBody>
          <a:bodyPr>
            <a:normAutofit fontScale="90000"/>
          </a:bodyPr>
          <a:lstStyle/>
          <a:p>
            <a:r>
              <a:rPr lang="en-US"/>
              <a:t>TRUE or FALSE: CIRCUIT TRAINING CAN IMPROVE MUSCULAR STRENGTH, MUSCULAR ENDURANCE AND YOUR CARDIOVASCULAR ENDURANCE SIMULTANEOUSLY?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1C8A9-4E02-13E4-3A12-3AB3153F2D21}"/>
              </a:ext>
            </a:extLst>
          </p:cNvPr>
          <p:cNvSpPr txBox="1"/>
          <p:nvPr/>
        </p:nvSpPr>
        <p:spPr>
          <a:xfrm>
            <a:off x="5595151" y="5293726"/>
            <a:ext cx="3397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>
                <a:solidFill>
                  <a:prstClr val="black"/>
                </a:solidFill>
                <a:highlight>
                  <a:srgbClr val="00FFFF"/>
                </a:highlight>
                <a:latin typeface="Calibri Light" panose="020F0302020204030204"/>
                <a:ea typeface="+mj-ea"/>
                <a:cs typeface="+mj-cs"/>
              </a:rPr>
              <a:t>TRUE</a:t>
            </a:r>
            <a:endParaRPr lang="en-US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915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E0873-B339-A5BB-A959-507A289FE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US" sz="4100" dirty="0">
                <a:solidFill>
                  <a:srgbClr val="FFFFFF"/>
                </a:solidFill>
              </a:rPr>
              <a:t>NAME THREE CIRCUIT TRAINING EXERCISES?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adge 3 outline">
            <a:extLst>
              <a:ext uri="{FF2B5EF4-FFF2-40B4-BE49-F238E27FC236}">
                <a16:creationId xmlns:a16="http://schemas.microsoft.com/office/drawing/2014/main" id="{33022521-EA30-B6CF-B3CC-DBF0BBA52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996A0-C298-B96B-70D2-585165402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620" y="1471351"/>
            <a:ext cx="7108911" cy="4016621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CORE STRENGTH REVIEW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Body builder with solid fill">
            <a:extLst>
              <a:ext uri="{FF2B5EF4-FFF2-40B4-BE49-F238E27FC236}">
                <a16:creationId xmlns:a16="http://schemas.microsoft.com/office/drawing/2014/main" id="{4AE66597-C017-4E59-9300-8B07315B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0237" y="-630"/>
            <a:ext cx="3656371" cy="41998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D45E7-8AD3-14BB-A1EB-12FA46DF8750}"/>
              </a:ext>
            </a:extLst>
          </p:cNvPr>
          <p:cNvCxnSpPr>
            <a:cxnSpLocks/>
          </p:cNvCxnSpPr>
          <p:nvPr/>
        </p:nvCxnSpPr>
        <p:spPr>
          <a:xfrm>
            <a:off x="8994478" y="2219106"/>
            <a:ext cx="8316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4BE7E7-327D-B065-205F-EFA7EB67A7C4}"/>
              </a:ext>
            </a:extLst>
          </p:cNvPr>
          <p:cNvCxnSpPr>
            <a:cxnSpLocks/>
          </p:cNvCxnSpPr>
          <p:nvPr/>
        </p:nvCxnSpPr>
        <p:spPr>
          <a:xfrm flipH="1">
            <a:off x="10800238" y="2268636"/>
            <a:ext cx="8316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4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1B3B-6E38-BBF0-8969-EE50D9CE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>
                <a:latin typeface="Agency FB" panose="020B0503020202020204" pitchFamily="34" charset="0"/>
              </a:rPr>
              <a:t>CORE STRENGTH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904A-F2E8-DEAE-F046-62F859EC5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419" y="2141139"/>
            <a:ext cx="2927044" cy="13480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>
                <a:latin typeface="Agency FB" panose="020B0503020202020204" pitchFamily="34" charset="0"/>
              </a:rPr>
              <a:t>1. TRUE OR FALSE: YOU ACTIVATE YOUR CORE TO REACH DOWN FOR AN OBJECT?</a:t>
            </a:r>
          </a:p>
          <a:p>
            <a:pPr marL="0" indent="0">
              <a:buNone/>
            </a:pPr>
            <a:r>
              <a:rPr lang="en-US" sz="2000">
                <a:highlight>
                  <a:srgbClr val="00FF00"/>
                </a:highlight>
                <a:latin typeface="Agency FB" panose="020B0503020202020204" pitchFamily="34" charset="0"/>
              </a:rPr>
              <a:t>TRUE.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CDB637-91F3-F9EA-EBF4-C3F1BA46DED0}"/>
              </a:ext>
            </a:extLst>
          </p:cNvPr>
          <p:cNvSpPr txBox="1">
            <a:spLocks/>
          </p:cNvSpPr>
          <p:nvPr/>
        </p:nvSpPr>
        <p:spPr>
          <a:xfrm>
            <a:off x="4151213" y="2080981"/>
            <a:ext cx="3412639" cy="1700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2. TRUE OR FALSE:</a:t>
            </a:r>
            <a:r>
              <a:rPr lang="en-US">
                <a:solidFill>
                  <a:srgbClr val="000000"/>
                </a:solidFill>
                <a:latin typeface="Agency FB" panose="020B0503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 TENNIS PLAYER ACTIVATES THEIR CORE WHEN THEY SWING THEIR RACKET TO GET THE BALL OVER THE NET?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0000"/>
                </a:solidFill>
                <a:highlight>
                  <a:srgbClr val="FFFF00"/>
                </a:highlight>
                <a:latin typeface="Agency FB" panose="020B0503020202020204" pitchFamily="34" charset="0"/>
              </a:rPr>
              <a:t>TRUE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62F5B-8DF5-5B67-755F-8BAFA28B24A5}"/>
              </a:ext>
            </a:extLst>
          </p:cNvPr>
          <p:cNvSpPr txBox="1">
            <a:spLocks/>
          </p:cNvSpPr>
          <p:nvPr/>
        </p:nvSpPr>
        <p:spPr>
          <a:xfrm>
            <a:off x="8356652" y="2049460"/>
            <a:ext cx="2927044" cy="134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3. TRUE OR FALSE: THE CORE HELPS TO SUPPORT AND STABILIZE YOUR SPINE.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TRUE.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6C3459-6CFA-BCDB-F3EE-75517DDFD5ED}"/>
              </a:ext>
            </a:extLst>
          </p:cNvPr>
          <p:cNvSpPr txBox="1">
            <a:spLocks/>
          </p:cNvSpPr>
          <p:nvPr/>
        </p:nvSpPr>
        <p:spPr>
          <a:xfrm>
            <a:off x="410915" y="4134531"/>
            <a:ext cx="3208422" cy="1789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4. TRUE OR FALSE: A WEAK CORE EQUALS GOOD BALANCE AND STABILITY.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FALSE, A STRONG CORE EQUALS GOOD BALANCE AND STABILITY.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F2831C-2BD4-33D5-B9DB-1DF2ED02FEC8}"/>
              </a:ext>
            </a:extLst>
          </p:cNvPr>
          <p:cNvSpPr txBox="1">
            <a:spLocks/>
          </p:cNvSpPr>
          <p:nvPr/>
        </p:nvSpPr>
        <p:spPr>
          <a:xfrm>
            <a:off x="4183297" y="4134531"/>
            <a:ext cx="2927044" cy="1348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5. TRUE OR FALSE: A STRONG CORE CAN HELP PREVENT INJURIES.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TRUE.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4ABA8C-5F77-F256-BC82-FB74F2D4C84A}"/>
              </a:ext>
            </a:extLst>
          </p:cNvPr>
          <p:cNvSpPr txBox="1">
            <a:spLocks/>
          </p:cNvSpPr>
          <p:nvPr/>
        </p:nvSpPr>
        <p:spPr>
          <a:xfrm>
            <a:off x="8356652" y="4134530"/>
            <a:ext cx="2927044" cy="1348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6. TRUE OR FALSE: A STRONG CORE AIDS IN GOOD POSTURE.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TRUE.</a:t>
            </a:r>
          </a:p>
        </p:txBody>
      </p:sp>
      <p:pic>
        <p:nvPicPr>
          <p:cNvPr id="12" name="Graphic 11" descr="Brain in head outline">
            <a:extLst>
              <a:ext uri="{FF2B5EF4-FFF2-40B4-BE49-F238E27FC236}">
                <a16:creationId xmlns:a16="http://schemas.microsoft.com/office/drawing/2014/main" id="{BBDDEE38-1684-058F-5287-BEC807C94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311314" y="471636"/>
            <a:ext cx="1348019" cy="13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4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umbbell rack at gym">
            <a:extLst>
              <a:ext uri="{FF2B5EF4-FFF2-40B4-BE49-F238E27FC236}">
                <a16:creationId xmlns:a16="http://schemas.microsoft.com/office/drawing/2014/main" id="{144815F4-0DCB-E1E8-3347-686C1B547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92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7EF8F-C7D6-C4EB-B851-C4A733810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gency FB" panose="020B0503020202020204" pitchFamily="34" charset="0"/>
              </a:rPr>
              <a:t>DO YOU NEED A GYM TO WORK ON YOUR CORE?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E7FAE-71D9-4A41-BC71-35DDFF2D9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lnSpcReduction="10000"/>
          </a:bodyPr>
          <a:lstStyle/>
          <a:p>
            <a:r>
              <a:rPr lang="en-US" sz="8000">
                <a:solidFill>
                  <a:srgbClr val="FFFFFF"/>
                </a:solidFill>
                <a:latin typeface="Agency FB" panose="020B0503020202020204" pitchFamily="34" charset="0"/>
              </a:rPr>
              <a:t>NO</a:t>
            </a:r>
            <a:endParaRPr lang="en-US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SHOULD YOU BE INSIDE OR OUTSIDE THE BLACK LINES DURING THE 20-MINUTE WALK?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3398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8050441-1E4D-D81D-C4B1-02BC07F1E786}"/>
              </a:ext>
            </a:extLst>
          </p:cNvPr>
          <p:cNvSpPr/>
          <p:nvPr/>
        </p:nvSpPr>
        <p:spPr>
          <a:xfrm rot="10800000">
            <a:off x="10323871" y="1221640"/>
            <a:ext cx="1071716" cy="852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E04A4-8BDB-BE67-3114-9BA4374D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9" t="25412" r="6205" b="6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1305D-A1EB-C42C-7FBA-6B619E08739D}"/>
              </a:ext>
            </a:extLst>
          </p:cNvPr>
          <p:cNvSpPr txBox="1"/>
          <p:nvPr/>
        </p:nvSpPr>
        <p:spPr>
          <a:xfrm>
            <a:off x="1241859" y="2448236"/>
            <a:ext cx="94411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WHAT</a:t>
            </a:r>
            <a:r>
              <a:rPr kumimoji="0" lang="en-US" sz="72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EXERCISES 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IS</a:t>
            </a:r>
            <a:r>
              <a:rPr kumimoji="0" lang="en-US" sz="72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THE ILLUSTRATION FOCUSING ON?</a:t>
            </a:r>
            <a:endParaRPr kumimoji="0" lang="en-US" sz="7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2D24E-4826-E1D1-D7F6-500A3A6C933E}"/>
              </a:ext>
            </a:extLst>
          </p:cNvPr>
          <p:cNvSpPr txBox="1"/>
          <p:nvPr/>
        </p:nvSpPr>
        <p:spPr>
          <a:xfrm>
            <a:off x="3080058" y="5264608"/>
            <a:ext cx="6201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prstClr val="black"/>
                </a:solidFill>
                <a:highlight>
                  <a:srgbClr val="FF0000"/>
                </a:highlight>
                <a:latin typeface="Agency FB" panose="020B0503020202020204" pitchFamily="34" charset="0"/>
              </a:rPr>
              <a:t>CORE; ABODOMINAL + OBLIQUES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3958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SHOULD YOU BE RUNNING DURING THE 20-MINUTE WALK?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57080148-E493-0D47-19BF-BFFBA94F6EF9}"/>
              </a:ext>
            </a:extLst>
          </p:cNvPr>
          <p:cNvSpPr/>
          <p:nvPr/>
        </p:nvSpPr>
        <p:spPr>
          <a:xfrm rot="10800000">
            <a:off x="10127226" y="1329795"/>
            <a:ext cx="1219200" cy="7079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ADBB7-D8F8-E7FF-E69F-66B90B42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SHOULD YOU BE OUTSIDE THE GYM WITHOUT PERMISSION?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7E73B3-AF62-91CB-683A-25E895E000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57080148-E493-0D47-19BF-BFFBA94F6EF9}"/>
              </a:ext>
            </a:extLst>
          </p:cNvPr>
          <p:cNvSpPr/>
          <p:nvPr/>
        </p:nvSpPr>
        <p:spPr>
          <a:xfrm rot="10800000">
            <a:off x="10127226" y="1329795"/>
            <a:ext cx="1219200" cy="7079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AEEB5F1-1AC8-0E6C-A9D9-A4AB9AC0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8473" b="6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43507-4A72-6071-E162-71E6CF16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highlight>
                  <a:srgbClr val="00FF00"/>
                </a:highlight>
                <a:latin typeface="Agency FB" panose="020B0503020202020204" pitchFamily="34" charset="0"/>
              </a:rPr>
              <a:t>THE </a:t>
            </a:r>
            <a:r>
              <a:rPr lang="en-US" sz="4800" b="1">
                <a:solidFill>
                  <a:schemeClr val="bg1"/>
                </a:solidFill>
                <a:highlight>
                  <a:srgbClr val="00FF00"/>
                </a:highlight>
                <a:latin typeface="Agency FB" panose="020B0503020202020204" pitchFamily="34" charset="0"/>
              </a:rPr>
              <a:t>5</a:t>
            </a:r>
            <a:r>
              <a:rPr lang="en-US" sz="4800">
                <a:solidFill>
                  <a:schemeClr val="bg1"/>
                </a:solidFill>
                <a:highlight>
                  <a:srgbClr val="00FF00"/>
                </a:highlight>
                <a:latin typeface="Agency FB" panose="020B0503020202020204" pitchFamily="34" charset="0"/>
              </a:rPr>
              <a:t> MAJOR FITNESS COMPONENTS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AA5898-495B-7649-57EB-AC72FC7A9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95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 descr="Badge 1 outline">
            <a:extLst>
              <a:ext uri="{FF2B5EF4-FFF2-40B4-BE49-F238E27FC236}">
                <a16:creationId xmlns:a16="http://schemas.microsoft.com/office/drawing/2014/main" id="{AAB608C8-A7C9-37BE-D60B-CD06557BE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27" y="1920902"/>
            <a:ext cx="695767" cy="695767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F03690C6-7B30-F0D1-D33E-09A3FF3FF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0" y="2789071"/>
            <a:ext cx="695768" cy="695768"/>
          </a:xfrm>
          <a:prstGeom prst="rect">
            <a:avLst/>
          </a:prstGeom>
        </p:spPr>
      </p:pic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1CC43605-E8D0-7FA1-C82E-00365F842A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9786" y="3657241"/>
            <a:ext cx="661737" cy="661737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7FF8EB17-B0F5-87AB-7BE9-2A62A46AD6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786" y="4545381"/>
            <a:ext cx="661737" cy="661737"/>
          </a:xfrm>
          <a:prstGeom prst="rect">
            <a:avLst/>
          </a:prstGeom>
        </p:spPr>
      </p:pic>
      <p:pic>
        <p:nvPicPr>
          <p:cNvPr id="17" name="Graphic 16" descr="Badge 5 outline">
            <a:extLst>
              <a:ext uri="{FF2B5EF4-FFF2-40B4-BE49-F238E27FC236}">
                <a16:creationId xmlns:a16="http://schemas.microsoft.com/office/drawing/2014/main" id="{7A524EAD-5634-1BC5-D85D-F667F188BC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733" y="5343853"/>
            <a:ext cx="701842" cy="7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3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3E8"/>
      </a:lt2>
      <a:accent1>
        <a:srgbClr val="AAA272"/>
      </a:accent1>
      <a:accent2>
        <a:srgbClr val="C79772"/>
      </a:accent2>
      <a:accent3>
        <a:srgbClr val="D18D8C"/>
      </a:accent3>
      <a:accent4>
        <a:srgbClr val="C77293"/>
      </a:accent4>
      <a:accent5>
        <a:srgbClr val="CF88C2"/>
      </a:accent5>
      <a:accent6>
        <a:srgbClr val="B372C7"/>
      </a:accent6>
      <a:hlink>
        <a:srgbClr val="6973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481E1DCCBB043A7E4880321167946" ma:contentTypeVersion="7" ma:contentTypeDescription="Create a new document." ma:contentTypeScope="" ma:versionID="20916a4356fb234729af2e2a3a7b86a0">
  <xsd:schema xmlns:xsd="http://www.w3.org/2001/XMLSchema" xmlns:xs="http://www.w3.org/2001/XMLSchema" xmlns:p="http://schemas.microsoft.com/office/2006/metadata/properties" xmlns:ns3="c412834d-558c-4c65-b217-eae0caaedaf9" xmlns:ns4="a4657121-eab7-457a-b950-481e5c737d88" targetNamespace="http://schemas.microsoft.com/office/2006/metadata/properties" ma:root="true" ma:fieldsID="38bbac1585e77e12c4f1eb4078040474" ns3:_="" ns4:_="">
    <xsd:import namespace="c412834d-558c-4c65-b217-eae0caaedaf9"/>
    <xsd:import namespace="a4657121-eab7-457a-b950-481e5c737d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2834d-558c-4c65-b217-eae0caaed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57121-eab7-457a-b950-481e5c737d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412834d-558c-4c65-b217-eae0caaedaf9" xsi:nil="true"/>
  </documentManagement>
</p:properties>
</file>

<file path=customXml/itemProps1.xml><?xml version="1.0" encoding="utf-8"?>
<ds:datastoreItem xmlns:ds="http://schemas.openxmlformats.org/officeDocument/2006/customXml" ds:itemID="{B43373F0-4E9C-4CF7-9058-CBAF30FDD8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87B723-997A-4DA0-9664-D58EA9EDE590}">
  <ds:schemaRefs>
    <ds:schemaRef ds:uri="a4657121-eab7-457a-b950-481e5c737d88"/>
    <ds:schemaRef ds:uri="c412834d-558c-4c65-b217-eae0caaeda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F13A8D-C162-4C6B-91AE-DE66B40F8EF4}">
  <ds:schemaRefs>
    <ds:schemaRef ds:uri="a4657121-eab7-457a-b950-481e5c737d88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c412834d-558c-4c65-b217-eae0caaedaf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5465</TotalTime>
  <Words>1418</Words>
  <Application>Microsoft Office PowerPoint</Application>
  <PresentationFormat>Widescreen</PresentationFormat>
  <Paragraphs>261</Paragraphs>
  <Slides>60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Agency FB</vt:lpstr>
      <vt:lpstr>Arial</vt:lpstr>
      <vt:lpstr>Bahnschrift</vt:lpstr>
      <vt:lpstr>Calibri</vt:lpstr>
      <vt:lpstr>Calibri Light</vt:lpstr>
      <vt:lpstr>Grandview Display</vt:lpstr>
      <vt:lpstr>Neue Haas Grotesk Text Pro</vt:lpstr>
      <vt:lpstr>Söhne</vt:lpstr>
      <vt:lpstr>Wingdings</vt:lpstr>
      <vt:lpstr>Office Theme</vt:lpstr>
      <vt:lpstr>AccentBoxVTI</vt:lpstr>
      <vt:lpstr>DashVTI</vt:lpstr>
      <vt:lpstr>Office Theme</vt:lpstr>
      <vt:lpstr>Office Theme</vt:lpstr>
      <vt:lpstr>Office Theme</vt:lpstr>
      <vt:lpstr>WEEK 9: MIDTERM REVIEW</vt:lpstr>
      <vt:lpstr>CLASSROOM EXPECTATION REVIEW</vt:lpstr>
      <vt:lpstr>WHAT IS THE FIRST THING YOU DO WHEN YOU ENTER THE GYM?</vt:lpstr>
      <vt:lpstr>AFTER LEAVING THE LOCKER ROOM WHAT SHOULD YOU DO?</vt:lpstr>
      <vt:lpstr>SHOULD YOU BE TALKING WHILE ANY OF THE COACHES ARE TALKING OR BEING DISRUPTIVE DURING A PRESENTATION?</vt:lpstr>
      <vt:lpstr>SHOULD YOU BE INSIDE OR OUTSIDE THE BLACK LINES DURING THE 20-MINUTE WALK? </vt:lpstr>
      <vt:lpstr>SHOULD YOU BE RUNNING DURING THE 20-MINUTE WALK?</vt:lpstr>
      <vt:lpstr>SHOULD YOU BE OUTSIDE THE GYM WITHOUT PERMISSION?</vt:lpstr>
      <vt:lpstr>THE 5 MAJOR FITNESS COMPONENTS REVIEW</vt:lpstr>
      <vt:lpstr>NAME THE 5 MAJOR FITNESS COMPONENTS.</vt:lpstr>
      <vt:lpstr>INTRODUCTORY VOCABULARY REVIEW</vt:lpstr>
      <vt:lpstr>BODY COMPOSITION</vt:lpstr>
      <vt:lpstr>CARDIOVASCULAR HEALTH</vt:lpstr>
      <vt:lpstr>FLEXIBILITY</vt:lpstr>
      <vt:lpstr>MUSCULAR ENDURANCE</vt:lpstr>
      <vt:lpstr>MUSCULAR STRENGTH</vt:lpstr>
      <vt:lpstr>FITNESS</vt:lpstr>
      <vt:lpstr>FITNESS COMPONENTS COMPREHENSION QUIZ</vt:lpstr>
      <vt:lpstr>FITNESS COMPONENTS COMPREHENSION QUIZ</vt:lpstr>
      <vt:lpstr>FITNESS COMPONENTS COMPREHENSION QUIZ</vt:lpstr>
      <vt:lpstr>FLEXIBILITY REVIEW</vt:lpstr>
      <vt:lpstr>PowerPoint Presentation</vt:lpstr>
      <vt:lpstr>PowerPoint Presentation</vt:lpstr>
      <vt:lpstr>DYNAMIC vs. STATIC STRETCHING</vt:lpstr>
      <vt:lpstr>QUIZ QUESTION</vt:lpstr>
      <vt:lpstr>QUIZ QUESTION</vt:lpstr>
      <vt:lpstr>QUIZ QUESTION</vt:lpstr>
      <vt:lpstr>QUIZ QUESTION</vt:lpstr>
      <vt:lpstr>TRUE or FALSE: DYANMIC STRETCHING ENHANCE PERFORMANCE AND FLEXIBILITY?</vt:lpstr>
      <vt:lpstr>WHICH STATEMENT IS A MYTH REGARDING DYNAMIC STRETCHING?</vt:lpstr>
      <vt:lpstr>BENEFITS OF STATIC + DYNAMIC STRETCHING:</vt:lpstr>
      <vt:lpstr>SAFETY AND GUIDELINES:</vt:lpstr>
      <vt:lpstr>STTETCHING SHOULD BE PAINFUL?</vt:lpstr>
      <vt:lpstr>PowerPoint Presentation</vt:lpstr>
      <vt:lpstr>PowerPoint Presentation</vt:lpstr>
      <vt:lpstr>STATIC STRETCHING: QUIZ QUESTION</vt:lpstr>
      <vt:lpstr>DYNAMIC STRETCHING: QUIZ QUESTION</vt:lpstr>
      <vt:lpstr>FLEXIBILITY: QUIZ QUESTION</vt:lpstr>
      <vt:lpstr>MAJOR MUSCLE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 TRAINING REVIEW </vt:lpstr>
      <vt:lpstr>REVIEW: DEFINE CIRCUIT TRAINING.</vt:lpstr>
      <vt:lpstr>TRUE or FALSE: CIRCUIT TRAINING CAN IMPROVE MUSCULAR STRENGTH, MUSCULAR ENDURANCE AND YOUR CARDIOVASCULAR ENDURANCE SIMULTANEOUSLY?</vt:lpstr>
      <vt:lpstr>NAME THREE CIRCUIT TRAINING EXERCISES?</vt:lpstr>
      <vt:lpstr>CORE STRENGTH REVIEW</vt:lpstr>
      <vt:lpstr>CORE STRENGTH REVIEW QUESTIONS</vt:lpstr>
      <vt:lpstr>DO YOU NEED A GYM TO WORK ON YOUR CORE?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REVIEW</dc:title>
  <dc:creator>Katie Hunt</dc:creator>
  <cp:lastModifiedBy>Katie Hunt</cp:lastModifiedBy>
  <cp:revision>3</cp:revision>
  <dcterms:created xsi:type="dcterms:W3CDTF">2023-09-20T12:08:37Z</dcterms:created>
  <dcterms:modified xsi:type="dcterms:W3CDTF">2023-09-29T11:57:12Z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0x010100537481E1DCCBB043A7E4880321167946</vt:lpwstr>
  </property>
</Properties>
</file>